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9" r:id="rId1"/>
  </p:sldMasterIdLst>
  <p:sldIdLst>
    <p:sldId id="279" r:id="rId2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6069" autoAdjust="0"/>
    <p:restoredTop sz="94660"/>
  </p:normalViewPr>
  <p:slideViewPr>
    <p:cSldViewPr snapToGrid="0">
      <p:cViewPr>
        <p:scale>
          <a:sx n="91" d="100"/>
          <a:sy n="91" d="100"/>
        </p:scale>
        <p:origin x="-1542" y="-5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27.12.2023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95877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27.12.2023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53736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27.12.2023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90970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27.12.2023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1866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27.12.2023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27358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27.12.2023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28748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27.12.2023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51001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27.12.2023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65532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27.12.2023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81090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27.12.2023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58308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27.12.2023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37741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27.12.2023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17805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27.12.2023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41238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27.12.2023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39147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27.12.2023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98819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27.12.2023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11136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27.12.2023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10888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F42CDA26-CF4C-40E1-9EDA-D1E6B9C2A698}" type="datetimeFigureOut">
              <a:rPr lang="ru-RU" smtClean="0"/>
              <a:pPr/>
              <a:t>27.12.2023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21272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0" r:id="rId1"/>
    <p:sldLayoutId id="2147483931" r:id="rId2"/>
    <p:sldLayoutId id="2147483932" r:id="rId3"/>
    <p:sldLayoutId id="2147483933" r:id="rId4"/>
    <p:sldLayoutId id="2147483934" r:id="rId5"/>
    <p:sldLayoutId id="2147483935" r:id="rId6"/>
    <p:sldLayoutId id="2147483936" r:id="rId7"/>
    <p:sldLayoutId id="2147483937" r:id="rId8"/>
    <p:sldLayoutId id="2147483938" r:id="rId9"/>
    <p:sldLayoutId id="2147483939" r:id="rId10"/>
    <p:sldLayoutId id="2147483940" r:id="rId11"/>
    <p:sldLayoutId id="2147483941" r:id="rId12"/>
    <p:sldLayoutId id="2147483942" r:id="rId13"/>
    <p:sldLayoutId id="2147483943" r:id="rId14"/>
    <p:sldLayoutId id="2147483944" r:id="rId15"/>
    <p:sldLayoutId id="2147483945" r:id="rId16"/>
    <p:sldLayoutId id="2147483946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771" y="128360"/>
            <a:ext cx="10915650" cy="783109"/>
          </a:xfrm>
        </p:spPr>
        <p:txBody>
          <a:bodyPr>
            <a:normAutofit/>
          </a:bodyPr>
          <a:lstStyle/>
          <a:p>
            <a:r>
              <a:rPr lang="ru-RU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Земельный участок по адресу: </a:t>
            </a:r>
            <a:br>
              <a:rPr lang="ru-RU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г. Пермь, Мотовилихинский район, ул. Урицкого</a:t>
            </a:r>
          </a:p>
        </p:txBody>
      </p:sp>
      <p:sp>
        <p:nvSpPr>
          <p:cNvPr id="8" name="Объект 2"/>
          <p:cNvSpPr>
            <a:spLocks noGrp="1"/>
          </p:cNvSpPr>
          <p:nvPr>
            <p:ph idx="1"/>
          </p:nvPr>
        </p:nvSpPr>
        <p:spPr>
          <a:xfrm>
            <a:off x="7068985" y="1334814"/>
            <a:ext cx="4953295" cy="2385848"/>
          </a:xfrm>
        </p:spPr>
        <p:txBody>
          <a:bodyPr>
            <a:noAutofit/>
          </a:bodyPr>
          <a:lstStyle/>
          <a:p>
            <a:pPr>
              <a:lnSpc>
                <a:spcPts val="1600"/>
              </a:lnSpc>
              <a:spcBef>
                <a:spcPts val="200"/>
              </a:spcBef>
              <a:spcAft>
                <a:spcPts val="200"/>
              </a:spcAft>
              <a:buClrTx/>
              <a:buFont typeface="Wingdings" pitchFamily="2" charset="2"/>
              <a:buChar char="Ø"/>
            </a:pPr>
            <a:r>
              <a:rPr lang="ru-RU" sz="1200" b="1" dirty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Кадастровый номер участка </a:t>
            </a:r>
            <a:r>
              <a:rPr lang="ru-RU" sz="1200" dirty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–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59:01:4211189:164</a:t>
            </a:r>
          </a:p>
          <a:p>
            <a:pPr>
              <a:lnSpc>
                <a:spcPts val="1600"/>
              </a:lnSpc>
              <a:spcBef>
                <a:spcPts val="200"/>
              </a:spcBef>
              <a:spcAft>
                <a:spcPts val="200"/>
              </a:spcAft>
              <a:buClrTx/>
              <a:buFont typeface="Wingdings" pitchFamily="2" charset="2"/>
              <a:buChar char="Ø"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smtClean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Площадь </a:t>
            </a:r>
            <a:r>
              <a:rPr lang="ru-RU" sz="1200" b="1" dirty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земельного участка </a:t>
            </a:r>
            <a:r>
              <a:rPr lang="ru-RU" sz="1200" dirty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– 6 777 кв.м</a:t>
            </a:r>
            <a:r>
              <a:rPr lang="ru-RU" sz="1200" dirty="0" smtClean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.</a:t>
            </a:r>
          </a:p>
          <a:p>
            <a:pPr>
              <a:lnSpc>
                <a:spcPts val="1600"/>
              </a:lnSpc>
              <a:spcBef>
                <a:spcPts val="200"/>
              </a:spcBef>
              <a:spcAft>
                <a:spcPts val="200"/>
              </a:spcAft>
              <a:buClrTx/>
              <a:buFont typeface="Wingdings" pitchFamily="2" charset="2"/>
              <a:buChar char="Ø"/>
            </a:pPr>
            <a:r>
              <a:rPr lang="ru-RU" sz="1200" dirty="0" smtClean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 </a:t>
            </a:r>
            <a:r>
              <a:rPr lang="ru-RU" sz="1200" b="1" dirty="0" smtClean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Форма </a:t>
            </a:r>
            <a:r>
              <a:rPr lang="ru-RU" sz="1200" b="1" dirty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собственности </a:t>
            </a:r>
            <a:r>
              <a:rPr lang="ru-RU" sz="1200" dirty="0">
                <a:solidFill>
                  <a:schemeClr val="tx2"/>
                </a:solidFill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–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государственная собственность не разграничена</a:t>
            </a:r>
            <a:r>
              <a:rPr lang="ru-RU" sz="1200" dirty="0" smtClean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;</a:t>
            </a:r>
          </a:p>
          <a:p>
            <a:pPr>
              <a:lnSpc>
                <a:spcPts val="1600"/>
              </a:lnSpc>
              <a:spcBef>
                <a:spcPts val="200"/>
              </a:spcBef>
              <a:spcAft>
                <a:spcPts val="200"/>
              </a:spcAft>
              <a:buClrTx/>
              <a:buFont typeface="Wingdings" pitchFamily="2" charset="2"/>
              <a:buChar char="Ø"/>
            </a:pPr>
            <a:r>
              <a:rPr lang="ru-RU" sz="1200" dirty="0" smtClean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 </a:t>
            </a:r>
            <a:r>
              <a:rPr lang="ru-RU" sz="1200" b="1" dirty="0" smtClean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Градостроительный </a:t>
            </a:r>
            <a:r>
              <a:rPr lang="ru-RU" sz="1200" b="1" dirty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регламент </a:t>
            </a:r>
            <a:r>
              <a:rPr lang="ru-RU" sz="1200" dirty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– зона индивидуальной жилой застройки городского типа (Ж-4</a:t>
            </a:r>
            <a:r>
              <a:rPr lang="ru-RU" sz="1200" dirty="0" smtClean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);</a:t>
            </a:r>
          </a:p>
          <a:p>
            <a:pPr>
              <a:lnSpc>
                <a:spcPts val="1600"/>
              </a:lnSpc>
              <a:spcBef>
                <a:spcPts val="200"/>
              </a:spcBef>
              <a:spcAft>
                <a:spcPts val="200"/>
              </a:spcAft>
              <a:buClrTx/>
              <a:buFont typeface="Wingdings" pitchFamily="2" charset="2"/>
              <a:buChar char="Ø"/>
            </a:pPr>
            <a:r>
              <a:rPr lang="ru-RU" sz="1200" dirty="0" smtClean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 </a:t>
            </a:r>
            <a:r>
              <a:rPr lang="ru-RU" sz="1200" b="1" dirty="0" smtClean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Вид </a:t>
            </a:r>
            <a:r>
              <a:rPr lang="ru-RU" sz="1200" b="1" dirty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разрешенного использования </a:t>
            </a:r>
            <a:r>
              <a:rPr lang="ru-RU" sz="1200" dirty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–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объекты наружного противопожарного водоснабжения (пожарные резервуары, водоемы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1200" dirty="0" smtClean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.</a:t>
            </a:r>
            <a:endParaRPr lang="ru-RU" sz="1200" dirty="0">
              <a:latin typeface="Times New Roman" pitchFamily="18" charset="0"/>
              <a:ea typeface="Tahoma" panose="020B0604030504040204" pitchFamily="34" charset="0"/>
              <a:cs typeface="Times New Roman" pitchFamily="18" charset="0"/>
            </a:endParaRPr>
          </a:p>
          <a:p>
            <a:pPr marL="0" indent="0">
              <a:lnSpc>
                <a:spcPts val="1200"/>
              </a:lnSpc>
              <a:spcBef>
                <a:spcPts val="200"/>
              </a:spcBef>
              <a:spcAft>
                <a:spcPts val="200"/>
              </a:spcAft>
              <a:buNone/>
            </a:pPr>
            <a:endParaRPr lang="ru-RU" sz="1200" dirty="0" smtClean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2" name="Объект 2"/>
          <p:cNvSpPr txBox="1">
            <a:spLocks/>
          </p:cNvSpPr>
          <p:nvPr/>
        </p:nvSpPr>
        <p:spPr>
          <a:xfrm>
            <a:off x="2271422" y="4936037"/>
            <a:ext cx="4476164" cy="1560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ru-RU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7121535" y="3885297"/>
            <a:ext cx="464356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u="sng" dirty="0">
                <a:latin typeface="Times New Roman" pitchFamily="18" charset="0"/>
                <a:cs typeface="Times New Roman" pitchFamily="18" charset="0"/>
              </a:rPr>
              <a:t>Технические условия </a:t>
            </a:r>
            <a:r>
              <a:rPr lang="ru-RU" sz="1600" b="1" u="sng" dirty="0" smtClean="0">
                <a:latin typeface="Times New Roman" pitchFamily="18" charset="0"/>
                <a:cs typeface="Times New Roman" pitchFamily="18" charset="0"/>
              </a:rPr>
              <a:t>подключения к сетям инженерной инфраструктуры </a:t>
            </a:r>
            <a:br>
              <a:rPr lang="ru-RU" sz="1600" b="1" u="sng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u="sng" dirty="0" smtClean="0">
                <a:latin typeface="Times New Roman" pitchFamily="18" charset="0"/>
                <a:cs typeface="Times New Roman" pitchFamily="18" charset="0"/>
              </a:rPr>
              <a:t>(точки подключения)</a:t>
            </a:r>
          </a:p>
          <a:p>
            <a:pPr algn="ctr"/>
            <a:endParaRPr lang="ru-RU" sz="1600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7190721" y="4864583"/>
            <a:ext cx="483311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  <a:defRPr/>
            </a:pPr>
            <a:r>
              <a:rPr lang="ru-RU" sz="12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Водоснабжение и водоотведение –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технологический разрыв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(водопровод </a:t>
            </a:r>
            <a:r>
              <a:rPr lang="ru-RU" sz="120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1200" smtClean="0">
                <a:latin typeface="Times New Roman" pitchFamily="18" charset="0"/>
                <a:cs typeface="Times New Roman" pitchFamily="18" charset="0"/>
              </a:rPr>
              <a:t>40</a:t>
            </a:r>
            <a:r>
              <a:rPr lang="ru-RU" sz="12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м., водоотведение </a:t>
            </a:r>
            <a:r>
              <a:rPr lang="ru-RU" sz="120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1200" smtClean="0">
                <a:latin typeface="Times New Roman" pitchFamily="18" charset="0"/>
                <a:cs typeface="Times New Roman" pitchFamily="18" charset="0"/>
              </a:rPr>
              <a:t>760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м)</a:t>
            </a:r>
            <a:r>
              <a:rPr lang="ru-RU" sz="12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;</a:t>
            </a:r>
          </a:p>
          <a:p>
            <a:pPr>
              <a:buFont typeface="Wingdings" pitchFamily="2" charset="2"/>
              <a:buChar char="Ø"/>
            </a:pPr>
            <a:r>
              <a:rPr lang="ru-RU" sz="12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Энергоснабжение – возможность подключения имеется (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ТП-2012)</a:t>
            </a:r>
          </a:p>
          <a:p>
            <a:pPr>
              <a:buFont typeface="Wingdings" pitchFamily="2" charset="2"/>
              <a:buChar char="Ø"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Теплоснабжение – вне зоны обслуживания ПАО «Т-плюс», необходимо выполнить ряд дополнительных мероприятий (альтернативный источник теплоснабжения);</a:t>
            </a:r>
          </a:p>
          <a:p>
            <a:pPr>
              <a:buFont typeface="Wingdings" pitchFamily="2" charset="2"/>
              <a:buChar char="Ø"/>
            </a:pPr>
            <a:r>
              <a:rPr lang="ru-RU" sz="12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Газоснабжение – наличие технической возможности подключения имеется (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350 м. от точки подключения)</a:t>
            </a:r>
            <a:r>
              <a:rPr lang="ru-RU" sz="12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.</a:t>
            </a:r>
          </a:p>
          <a:p>
            <a:pPr>
              <a:buBlip>
                <a:blip r:embed="rId2"/>
              </a:buBlip>
            </a:pP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3404" y="1502978"/>
            <a:ext cx="5509926" cy="40474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5933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араллакс">
  <a:themeElements>
    <a:clrScheme name="Параллакс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BC1C1C"/>
      </a:accent1>
      <a:accent2>
        <a:srgbClr val="F67534"/>
      </a:accent2>
      <a:accent3>
        <a:srgbClr val="EAAC35"/>
      </a:accent3>
      <a:accent4>
        <a:srgbClr val="9BAF68"/>
      </a:accent4>
      <a:accent5>
        <a:srgbClr val="68B9A6"/>
      </a:accent5>
      <a:accent6>
        <a:srgbClr val="50B1D4"/>
      </a:accent6>
      <a:hlink>
        <a:srgbClr val="E46416"/>
      </a:hlink>
      <a:folHlink>
        <a:srgbClr val="EE9340"/>
      </a:folHlink>
    </a:clrScheme>
    <a:fontScheme name="Параллакс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Параллакс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Parallax" id="{3388167B-A2EB-4685-9635-1831D9AEF8C4}" vid="{93B4CCAC-FD5A-4D59-B1AC-EAF45910B5A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TM03457496[[fn=Параллакс]]</Template>
  <TotalTime>2383</TotalTime>
  <Words>126</Words>
  <Application>Microsoft Office PowerPoint</Application>
  <PresentationFormat>Произвольный</PresentationFormat>
  <Paragraphs>12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Параллакс</vt:lpstr>
      <vt:lpstr>Земельный участок по адресу:  г. Пермь, Мотовилихинский район, ул. Урицкого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Земельные участки по адресу:  Пермский край, г. Пермь, Мотовилихинский район, б-р Гагарина, 70, 74, 76, 72а</dc:title>
  <dc:creator>Архипова Анна Юрьевна</dc:creator>
  <cp:lastModifiedBy>Онянова Елена Алексеевна</cp:lastModifiedBy>
  <cp:revision>265</cp:revision>
  <dcterms:created xsi:type="dcterms:W3CDTF">2017-08-10T05:18:08Z</dcterms:created>
  <dcterms:modified xsi:type="dcterms:W3CDTF">2023-12-27T09:37:16Z</dcterms:modified>
</cp:coreProperties>
</file>