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8" r:id="rId3"/>
    <p:sldId id="257" r:id="rId4"/>
    <p:sldId id="259" r:id="rId5"/>
    <p:sldId id="261" r:id="rId6"/>
    <p:sldId id="284" r:id="rId7"/>
    <p:sldId id="262" r:id="rId8"/>
    <p:sldId id="263" r:id="rId9"/>
    <p:sldId id="285" r:id="rId10"/>
    <p:sldId id="277" r:id="rId11"/>
    <p:sldId id="287" r:id="rId12"/>
    <p:sldId id="289" r:id="rId13"/>
    <p:sldId id="290" r:id="rId14"/>
    <p:sldId id="288" r:id="rId15"/>
    <p:sldId id="286" r:id="rId16"/>
    <p:sldId id="291" r:id="rId17"/>
    <p:sldId id="264" r:id="rId18"/>
    <p:sldId id="266" r:id="rId19"/>
    <p:sldId id="269" r:id="rId20"/>
    <p:sldId id="271" r:id="rId21"/>
    <p:sldId id="273" r:id="rId22"/>
    <p:sldId id="274" r:id="rId23"/>
    <p:sldId id="279" r:id="rId24"/>
    <p:sldId id="283" r:id="rId25"/>
    <p:sldId id="280" r:id="rId26"/>
    <p:sldId id="281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-perm" initials="s" lastIdx="2" clrIdx="0">
    <p:extLst>
      <p:ext uri="{19B8F6BF-5375-455C-9EA6-DF929625EA0E}">
        <p15:presenceInfo xmlns:p15="http://schemas.microsoft.com/office/powerpoint/2012/main" xmlns="" userId="shu-per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FF"/>
    <a:srgbClr val="ADDAE3"/>
    <a:srgbClr val="FBB3C1"/>
    <a:srgbClr val="ED3833"/>
    <a:srgbClr val="FFAC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86561" autoAdjust="0"/>
  </p:normalViewPr>
  <p:slideViewPr>
    <p:cSldViewPr>
      <p:cViewPr varScale="1">
        <p:scale>
          <a:sx n="101" d="100"/>
          <a:sy n="101" d="100"/>
        </p:scale>
        <p:origin x="-19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05E3B-5064-4D2C-B3E2-9B10A5AAC12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BA3AC-E949-420D-B308-F44DADECB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9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A3AC-E949-420D-B308-F44DADECBB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A3AC-E949-420D-B308-F44DADECBB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97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A3AC-E949-420D-B308-F44DADECBB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3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A3AC-E949-420D-B308-F44DADECBB5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A3AC-E949-420D-B308-F44DADECBB5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4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A3AC-E949-420D-B308-F44DADECBB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7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A3AC-E949-420D-B308-F44DADECBB5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22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A3AC-E949-420D-B308-F44DADECBB5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0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63756-5607-4280-82A7-BF79E73DB8EA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0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0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2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Отдел ИК и СМ\Овчинников\ФОНД 2 - ЦВП\- БРЕНДБУК\Для-презентации-3.png"/>
          <p:cNvPicPr>
            <a:picLocks noChangeAspect="1" noChangeArrowheads="1"/>
          </p:cNvPicPr>
          <p:nvPr userDrawn="1"/>
        </p:nvPicPr>
        <p:blipFill>
          <a:blip r:embed="rId2" cstate="print"/>
          <a:srcRect l="9335" r="2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2276872"/>
            <a:ext cx="5544616" cy="1080120"/>
          </a:xfrm>
        </p:spPr>
        <p:txBody>
          <a:bodyPr/>
          <a:lstStyle>
            <a:lvl1pPr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3717032"/>
            <a:ext cx="9144000" cy="50405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789040"/>
            <a:ext cx="3600400" cy="360040"/>
          </a:xfrm>
        </p:spPr>
        <p:txBody>
          <a:bodyPr>
            <a:normAutofit/>
          </a:bodyPr>
          <a:lstStyle>
            <a:lvl1pPr marL="0" indent="0" algn="l">
              <a:buNone/>
              <a:defRPr sz="135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Место проведения</a:t>
            </a:r>
          </a:p>
        </p:txBody>
      </p:sp>
      <p:pic>
        <p:nvPicPr>
          <p:cNvPr id="3077" name="Picture 5" descr="Y:\Отдел ИК и СМ\Овчинников\ФОНД 2 - ЦВП\- БРЕНДБУК\Для-презентации-2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2443908" cy="1440160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>
            <a:off x="2915816" y="2276872"/>
            <a:ext cx="0" cy="108012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Y:\Отдел ИК и СМ\Овчинников\ФОНД 2 - ЦВП\- БРЕНДБУК\Для-презентации-4.png"/>
          <p:cNvPicPr>
            <a:picLocks noChangeAspect="1" noChangeArrowheads="1"/>
          </p:cNvPicPr>
          <p:nvPr userDrawn="1"/>
        </p:nvPicPr>
        <p:blipFill>
          <a:blip r:embed="rId4" cstate="print"/>
          <a:srcRect r="32306" b="17040"/>
          <a:stretch>
            <a:fillRect/>
          </a:stretch>
        </p:blipFill>
        <p:spPr bwMode="auto">
          <a:xfrm>
            <a:off x="5220072" y="2780928"/>
            <a:ext cx="3923928" cy="4077072"/>
          </a:xfrm>
          <a:prstGeom prst="rect">
            <a:avLst/>
          </a:prstGeom>
          <a:noFill/>
        </p:spPr>
      </p:pic>
      <p:sp>
        <p:nvSpPr>
          <p:cNvPr id="25" name="Дата 3"/>
          <p:cNvSpPr>
            <a:spLocks noGrp="1"/>
          </p:cNvSpPr>
          <p:nvPr>
            <p:ph type="dt" sz="half" idx="2"/>
          </p:nvPr>
        </p:nvSpPr>
        <p:spPr>
          <a:xfrm>
            <a:off x="467545" y="3789042"/>
            <a:ext cx="1584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4F239E58-EE24-4863-BED4-D747BEE77A1B}" type="datetime1">
              <a:rPr lang="ru-RU" smtClean="0">
                <a:solidFill>
                  <a:prstClr val="white"/>
                </a:solidFill>
              </a:rPr>
              <a:pPr/>
              <a:t>18.04.2024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57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Горизонт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:\Отдел ИК и СМ\Овчинников\ФОНД 2 - ЦВП\- БРЕНДБУК\Для-презентации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9429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" y="260648"/>
            <a:ext cx="42119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532441" y="6309320"/>
            <a:ext cx="6115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3" y="1412776"/>
            <a:ext cx="8064896" cy="4824536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505" y="6309320"/>
            <a:ext cx="1224136" cy="432048"/>
          </a:xfrm>
        </p:spPr>
        <p:txBody>
          <a:bodyPr/>
          <a:lstStyle>
            <a:lvl1pPr>
              <a:defRPr sz="105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9E487C9F-BD98-468E-AB74-D4582B3B47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1" y="6309320"/>
            <a:ext cx="576064" cy="432048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3" descr="Y:\Отдел ИК и СМ\Овчинников\ФОНД 2 - ЦВП\- БРЕНДБУК\Для-презентации-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6496" y="188640"/>
            <a:ext cx="1267505" cy="664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888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ертик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Y:\Отдел ИК и СМ\Овчинников\ФОНД 2 - ЦВП\- БРЕНДБУК\Для-презентации-1-1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</p:spPr>
      </p:pic>
      <p:pic>
        <p:nvPicPr>
          <p:cNvPr id="2054" name="Picture 6" descr="Y:\Отдел ИК и СМ\Овчинников\ФОНД 2 - ЦВП\- БРЕНДБУК\Для-презентации-1-1-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0"/>
            <a:ext cx="125963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" y="260648"/>
            <a:ext cx="42119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9" name="Picture 3" descr="Y:\Отдел ИК и СМ\Овчинников\ФОНД 2 - ЦВП\- БРЕНДБУК\Для-презентации-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6496" y="188640"/>
            <a:ext cx="1267505" cy="6644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532441" y="6309320"/>
            <a:ext cx="6115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3" y="764704"/>
            <a:ext cx="6624736" cy="5904656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504" y="6309320"/>
            <a:ext cx="1296144" cy="432048"/>
          </a:xfrm>
        </p:spPr>
        <p:txBody>
          <a:bodyPr/>
          <a:lstStyle>
            <a:lvl1pPr>
              <a:defRPr sz="105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F857E44E-A0FB-42A2-970A-D94DDDB354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1" y="6309320"/>
            <a:ext cx="576064" cy="432048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75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Отдел ИК и СМ\Овчинников\ФОНД 2 - ЦВП\- БРЕНДБУК\Для-презентации-5.png"/>
          <p:cNvPicPr>
            <a:picLocks noChangeAspect="1" noChangeArrowheads="1"/>
          </p:cNvPicPr>
          <p:nvPr userDrawn="1"/>
        </p:nvPicPr>
        <p:blipFill>
          <a:blip r:embed="rId2" cstate="print"/>
          <a:srcRect l="3352" r="5582"/>
          <a:stretch>
            <a:fillRect/>
          </a:stretch>
        </p:blipFill>
        <p:spPr bwMode="auto">
          <a:xfrm>
            <a:off x="1" y="0"/>
            <a:ext cx="8819456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3275856" y="0"/>
            <a:ext cx="5616624" cy="68580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300192" y="1844824"/>
            <a:ext cx="25922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012160" y="5445224"/>
            <a:ext cx="313184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156177" y="5445225"/>
            <a:ext cx="29878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pic>
        <p:nvPicPr>
          <p:cNvPr id="16" name="Picture 5" descr="Y:\Отдел ИК и СМ\Овчинников\ФОНД 2 - ЦВП\- БРЕНДБУК\Для-презентации-2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443908" cy="1440160"/>
          </a:xfrm>
          <a:prstGeom prst="rect">
            <a:avLst/>
          </a:prstGeom>
          <a:noFill/>
        </p:spPr>
      </p:pic>
      <p:sp>
        <p:nvSpPr>
          <p:cNvPr id="19" name="Текст 18"/>
          <p:cNvSpPr>
            <a:spLocks noGrp="1"/>
          </p:cNvSpPr>
          <p:nvPr>
            <p:ph type="body" sz="quarter" idx="11" hasCustomPrompt="1"/>
          </p:nvPr>
        </p:nvSpPr>
        <p:spPr>
          <a:xfrm>
            <a:off x="6516688" y="1989138"/>
            <a:ext cx="2159768" cy="3168054"/>
          </a:xfrm>
        </p:spPr>
        <p:txBody>
          <a:bodyPr>
            <a:normAutofit/>
          </a:bodyPr>
          <a:lstStyle>
            <a:lvl1pPr algn="ctr">
              <a:buNone/>
              <a:defRPr sz="13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</a:t>
            </a:r>
          </a:p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 выступившем</a:t>
            </a:r>
          </a:p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сотруднике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48265" y="6093296"/>
            <a:ext cx="1368152" cy="432048"/>
          </a:xfrm>
        </p:spPr>
        <p:txBody>
          <a:bodyPr/>
          <a:lstStyle>
            <a:lvl1pPr algn="ctr"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A8285E7-9AC7-4C9A-9CB5-201A5A7BCBB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18.04.2024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1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6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0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5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1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3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2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9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9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884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3" y="1412776"/>
            <a:ext cx="80648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7504" y="6309322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8F53-F674-4B99-BFCB-5174CDC942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5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0.emf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msppk.ru/contact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oletaev@permsc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3.emf"/><Relationship Id="rId7" Type="http://schemas.openxmlformats.org/officeDocument/2006/relationships/image" Target="../media/image18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Квадрат"/>
          <p:cNvSpPr/>
          <p:nvPr/>
        </p:nvSpPr>
        <p:spPr>
          <a:xfrm>
            <a:off x="0" y="3906152"/>
            <a:ext cx="3020553" cy="2951849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1" name="Квадрат"/>
          <p:cNvSpPr/>
          <p:nvPr/>
        </p:nvSpPr>
        <p:spPr>
          <a:xfrm>
            <a:off x="3020629" y="5927334"/>
            <a:ext cx="6123371" cy="930667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000">
                <a:solidFill>
                  <a:srgbClr val="FD493D"/>
                </a:solidFill>
              </a:defRPr>
            </a:pPr>
            <a:endParaRPr/>
          </a:p>
        </p:txBody>
      </p:sp>
      <p:sp>
        <p:nvSpPr>
          <p:cNvPr id="172" name="Прямоугольник"/>
          <p:cNvSpPr/>
          <p:nvPr/>
        </p:nvSpPr>
        <p:spPr>
          <a:xfrm>
            <a:off x="3020553" y="3910830"/>
            <a:ext cx="3500458" cy="2016181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CAF17"/>
                </a:solidFill>
              </a:defRPr>
            </a:pPr>
            <a:endParaRPr/>
          </a:p>
        </p:txBody>
      </p:sp>
      <p:sp>
        <p:nvSpPr>
          <p:cNvPr id="173" name="Прямоугольник"/>
          <p:cNvSpPr/>
          <p:nvPr/>
        </p:nvSpPr>
        <p:spPr>
          <a:xfrm>
            <a:off x="6521011" y="3906151"/>
            <a:ext cx="2622989" cy="2021182"/>
          </a:xfrm>
          <a:prstGeom prst="rect">
            <a:avLst/>
          </a:prstGeom>
          <a:solidFill>
            <a:srgbClr val="8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B5D8E1"/>
                </a:solidFill>
              </a:defRPr>
            </a:pPr>
            <a:endParaRPr/>
          </a:p>
        </p:txBody>
      </p:sp>
      <p:sp>
        <p:nvSpPr>
          <p:cNvPr id="174" name="Квадрат"/>
          <p:cNvSpPr/>
          <p:nvPr/>
        </p:nvSpPr>
        <p:spPr>
          <a:xfrm>
            <a:off x="6521011" y="0"/>
            <a:ext cx="2622989" cy="3906152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BB3C1"/>
                </a:solidFill>
              </a:defRPr>
            </a:pPr>
            <a:endParaRPr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6863CA9C-F1C4-22E3-A14A-BBCED3104C92}"/>
              </a:ext>
            </a:extLst>
          </p:cNvPr>
          <p:cNvSpPr txBox="1"/>
          <p:nvPr/>
        </p:nvSpPr>
        <p:spPr>
          <a:xfrm>
            <a:off x="1225590" y="1511552"/>
            <a:ext cx="4711944" cy="259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lang="ru-RU" sz="5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140A3EF-AD60-FCFE-F5E0-5B7844E4A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60235"/>
            <a:ext cx="1641462" cy="1724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9" y="332656"/>
            <a:ext cx="190611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Двойные круглые скобки 10"/>
          <p:cNvSpPr/>
          <p:nvPr/>
        </p:nvSpPr>
        <p:spPr>
          <a:xfrm>
            <a:off x="827584" y="1615120"/>
            <a:ext cx="5507956" cy="2013173"/>
          </a:xfrm>
          <a:prstGeom prst="bracketPair">
            <a:avLst/>
          </a:prstGeom>
          <a:ln w="101600" cap="rnd" cmpd="sng">
            <a:gradFill flip="none" rotWithShape="1">
              <a:gsLst>
                <a:gs pos="0">
                  <a:srgbClr val="8F00FF"/>
                </a:gs>
                <a:gs pos="30000">
                  <a:srgbClr val="8F00FF"/>
                </a:gs>
                <a:gs pos="42000">
                  <a:srgbClr val="ED3833"/>
                </a:gs>
                <a:gs pos="100000">
                  <a:srgbClr val="ED3833"/>
                </a:gs>
              </a:gsLst>
              <a:path path="circle">
                <a:fillToRect l="100000" b="100000"/>
              </a:path>
              <a:tileRect t="-100000" r="-100000"/>
            </a:gra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225590" y="1759135"/>
            <a:ext cx="4203124" cy="1725141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8F00FF"/>
                </a:solidFill>
                <a:latin typeface="Gilroy-ExtraBold"/>
              </a:rPr>
              <a:t>Студенческий</a:t>
            </a:r>
            <a:r>
              <a:rPr lang="ru-RU" b="1" dirty="0" smtClean="0">
                <a:solidFill>
                  <a:srgbClr val="FF0000"/>
                </a:solidFill>
                <a:latin typeface="Gilroy-ExtraBold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Gilroy-ExtraBold"/>
              </a:rPr>
            </a:br>
            <a:r>
              <a:rPr lang="ru-RU" b="1" dirty="0" smtClean="0">
                <a:solidFill>
                  <a:srgbClr val="ED3833"/>
                </a:solidFill>
                <a:latin typeface="Gilroy-ExtraBold"/>
              </a:rPr>
              <a:t>Стартап</a:t>
            </a:r>
            <a:endParaRPr lang="ru-RU" b="1" dirty="0">
              <a:solidFill>
                <a:srgbClr val="ED3833"/>
              </a:solidFill>
              <a:latin typeface="Gilroy-ExtraBold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7944" y="3076211"/>
            <a:ext cx="1706284" cy="525971"/>
          </a:xfrm>
          <a:prstGeom prst="roundRect">
            <a:avLst/>
          </a:prstGeom>
          <a:solidFill>
            <a:srgbClr val="FF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</a:t>
            </a:r>
            <a:r>
              <a:rPr lang="ru-RU" dirty="0" smtClean="0"/>
              <a:t> очередь</a:t>
            </a:r>
          </a:p>
        </p:txBody>
      </p:sp>
    </p:spTree>
    <p:extLst>
      <p:ext uri="{BB962C8B-B14F-4D97-AF65-F5344CB8AC3E}">
        <p14:creationId xmlns:p14="http://schemas.microsoft.com/office/powerpoint/2010/main" val="31925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 txBox="1">
            <a:spLocks/>
          </p:cNvSpPr>
          <p:nvPr/>
        </p:nvSpPr>
        <p:spPr>
          <a:xfrm>
            <a:off x="8460432" y="6213309"/>
            <a:ext cx="576064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456" y="537646"/>
            <a:ext cx="78639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9933FF"/>
              </a:buClr>
              <a:buSzPct val="135000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Н2. Медицина и технологии здоровьесбережения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 rot="5400000">
            <a:off x="-1501733" y="3286070"/>
            <a:ext cx="3794538" cy="144016"/>
            <a:chOff x="0" y="692501"/>
            <a:chExt cx="2624903" cy="97077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" y="5860436"/>
            <a:ext cx="1309343" cy="7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62" y="329908"/>
            <a:ext cx="1633955" cy="1287538"/>
          </a:xfrm>
          <a:prstGeom prst="rect">
            <a:avLst/>
          </a:prstGeom>
        </p:spPr>
      </p:pic>
      <p:pic>
        <p:nvPicPr>
          <p:cNvPr id="28" name="Picture 2" descr="H:\ПРОЕКТЫ\2022 01 28 СтудСтартап\Вся графика\Прозрачные буквы и фигуры\Призмы, фигуры\Angle_A2\Atom_5_-_Icosa0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94764"/>
            <a:ext cx="4494609" cy="44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9855" y="1114716"/>
            <a:ext cx="509431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Стоматология и челюстно-лицевая хирургия.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Кардиология и ангиология. Кардиохирургия.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Пульмонология.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Хирургия, ортопедия и травматология.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Урология и нефрология.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Эндокринология.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Анестезиология и реаниматология.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Иммунология.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Офтальмология.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Акушерство и гинекология.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Рентгенология и медицинская радиология.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Гастроэнтерология и </a:t>
            </a:r>
            <a:r>
              <a:rPr lang="ru-RU" sz="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гепатология</a:t>
            </a: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Онкология.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Гематология.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Бальнеология, курортология, лечебная физкультура, массаж.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Организация медицинской помощи, алгоритмы лечебной деятельности, экономика, организация, управление, планирование и прогнозирование здравоохранения.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Фармакология и токсикология, фармакогнозия. Косметология. Антибиотики, вакцины, бактериофаги, </a:t>
            </a:r>
            <a:r>
              <a:rPr lang="ru-RU" sz="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таргетные</a:t>
            </a: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лекарственные средства и системы адресной доставки лекарств. Биопрепараты, </a:t>
            </a:r>
            <a:r>
              <a:rPr lang="ru-RU" sz="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фитопрепараты</a:t>
            </a: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Биотехнология для медицины. Биосовместимые, </a:t>
            </a:r>
            <a:r>
              <a:rPr lang="ru-RU" sz="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биодеградируемые</a:t>
            </a: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материалы, технические средства для регенеративной медицины. </a:t>
            </a:r>
            <a:r>
              <a:rPr lang="ru-RU" sz="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Самостерилизующиеся</a:t>
            </a: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поверхности. Клеточная и тканевая терапия.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Нейротехнологии</a:t>
            </a: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для работы с заболеваниями ЦНС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Оториноларингология.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Терапия. Физиотерапия.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Внутренние болезни.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Дерматология. Медицинская техника, изделия и материалы. Диагностика и лечение.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Персонализированная медицина. Системы поддержки принятия врачебных решений. Устройства для постоянного скрининга здоровья пациентов. Телемедицина.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«Умные» </a:t>
            </a:r>
            <a:r>
              <a:rPr lang="ru-RU" sz="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имплантанты</a:t>
            </a: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протезы и </a:t>
            </a:r>
            <a:r>
              <a:rPr lang="ru-RU" sz="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экзоскелеты</a:t>
            </a: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Омиксные</a:t>
            </a: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технологии и </a:t>
            </a:r>
            <a:r>
              <a:rPr lang="ru-RU" sz="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биоинформатика</a:t>
            </a: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Неонатология.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Профилактика внутрибольничных инфекций</a:t>
            </a:r>
            <a:r>
              <a:rPr lang="ru-RU" sz="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24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 txBox="1">
            <a:spLocks/>
          </p:cNvSpPr>
          <p:nvPr/>
        </p:nvSpPr>
        <p:spPr>
          <a:xfrm>
            <a:off x="8460432" y="6213309"/>
            <a:ext cx="576064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456" y="537646"/>
            <a:ext cx="78639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9933FF"/>
              </a:buClr>
              <a:buSzPct val="135000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Н3. Новые материалы и химические технологии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 rot="5400000">
            <a:off x="-1501733" y="3286070"/>
            <a:ext cx="3794538" cy="144016"/>
            <a:chOff x="0" y="692501"/>
            <a:chExt cx="2624903" cy="97077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" y="5860436"/>
            <a:ext cx="1309343" cy="7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62" y="329908"/>
            <a:ext cx="1633955" cy="1287538"/>
          </a:xfrm>
          <a:prstGeom prst="rect">
            <a:avLst/>
          </a:prstGeom>
        </p:spPr>
      </p:pic>
      <p:pic>
        <p:nvPicPr>
          <p:cNvPr id="28" name="Picture 2" descr="H:\ПРОЕКТЫ\2022 01 28 СтудСтартап\Вся графика\Прозрачные буквы и фигуры\Призмы, фигуры\Angle_A2\Atom_5_-_Icosa0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94764"/>
            <a:ext cx="4494609" cy="44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8361" y="1228397"/>
            <a:ext cx="575785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Аналитическая химия, приборы и методы аналитической химии, химические сенсоры.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Тонкая органическая химия, включая синтез физиологически активных соединений, химия природных соединений, биоорганическая химия, промышленный синтез, процессы нефтепереработки, ферменты.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Гомогенный и гетерогенный катализ.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 полимерных материалов, переработка полимерных материалов, поверхностно-активные вещества, лаки, краски, масла.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Электрохимия и коррозия металлов.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Металлургия.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химическая технология, разработка и производство минеральных удобрений.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технологии строительно-монтажных работ.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Строительные материалы и изделия.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Композиционные материалы конструкционного назначения.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Силикатные и тугоплавкие неметаллические материалы.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Нано- и гибридные функциональные материалы, материалы, сплавы и покрытия со специальными свойствами.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для возобновляемой энергетики.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радиационной и химической защиты.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для электроники и радиотехники.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для консервации и хранения продуктов питания. Упаковочные материалы. 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Полимерные композиционные материалы нового поколения (самовосстанавливающиеся материалы, интеллектуальные конструкции из полимерных композиционных материалов).</a:t>
            </a:r>
          </a:p>
        </p:txBody>
      </p:sp>
    </p:spTree>
    <p:extLst>
      <p:ext uri="{BB962C8B-B14F-4D97-AF65-F5344CB8AC3E}">
        <p14:creationId xmlns:p14="http://schemas.microsoft.com/office/powerpoint/2010/main" val="42847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 txBox="1">
            <a:spLocks/>
          </p:cNvSpPr>
          <p:nvPr/>
        </p:nvSpPr>
        <p:spPr>
          <a:xfrm>
            <a:off x="8460432" y="6213309"/>
            <a:ext cx="576064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456" y="399147"/>
            <a:ext cx="78639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568800">
              <a:buClr>
                <a:srgbClr val="9933FF"/>
              </a:buClr>
              <a:buSzPct val="135000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Н4. Новые приборы и интеллектуальные        			  производственные технологии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 rot="5400000">
            <a:off x="-1501733" y="3286070"/>
            <a:ext cx="3794538" cy="144016"/>
            <a:chOff x="0" y="692501"/>
            <a:chExt cx="2624903" cy="97077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" y="5860436"/>
            <a:ext cx="1309343" cy="7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62" y="329908"/>
            <a:ext cx="1633955" cy="1287538"/>
          </a:xfrm>
          <a:prstGeom prst="rect">
            <a:avLst/>
          </a:prstGeom>
        </p:spPr>
      </p:pic>
      <p:pic>
        <p:nvPicPr>
          <p:cNvPr id="28" name="Picture 2" descr="H:\ПРОЕКТЫ\2022 01 28 СтудСтартап\Вся графика\Прозрачные буквы и фигуры\Призмы, фигуры\Angle_A2\Atom_5_-_Icosa0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94764"/>
            <a:ext cx="4494609" cy="44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420043"/>
            <a:ext cx="7990104" cy="430759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Электроника. Электронные и радиоэлектронные приборы и аппаратура.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Квантовая электроника. Квантовые технологии.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Лазерная техника.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Микроэлектроника.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Твердотельные приборы.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Оптоэлектронные приборы.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 для измерения механических величин.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 для измерения геометрических величин.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 для измерения и дозирования массы.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 для измерения состава и физико-химических свойств веществ и материалов.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 для измерения акустических величин и характеристик.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 для измерения оптических и светотехнических величин и характеристик.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 неразрушающего контроля изделий и материалов.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 для измерения электрических и магнитных величин.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Датчики и сенсоры.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Электротехника, </a:t>
            </a:r>
            <a:r>
              <a:rPr lang="ru-RU" sz="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электротехнологии</a:t>
            </a: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Электрические машины.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Электропривод</a:t>
            </a:r>
            <a:endParaRPr lang="ru-RU" sz="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Светотехника.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и аппаратура передачи данных.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передачи движущихся изображений и звука.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Спутниковые навигационные системы.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Телевидение и радиосвязь.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Химическое и нефтегазовое машиностроение.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Насосы.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Компрессоры.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Холодильная техника.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Машиноведение и детали машин.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машиностроения.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Машиностроение для различных отраслей промышленности.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Коммунальное машиностроение.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Станки и инструменты.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Двигателестроение. Двигатели внутреннего сгорания. Турбины.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Автомобилестроение и автомобильный транспорт.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Судостроение и водный транспорт.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Авиастроение и воздушный транспорт.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Трубопроводный </a:t>
            </a:r>
            <a:r>
              <a:rPr lang="ru-RU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транспорт.. Детали и элементы трубопроводов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Аддитивное цифровое производство (3</a:t>
            </a:r>
            <a:r>
              <a:rPr lang="en-US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печать, сканирование, дизайн, производство).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технологии. Передовые цифровые, интеллектуальные производственные технологии. Интеллектуальные системы управления.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Сенсорика</a:t>
            </a: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компоненты робототехники. Роботостроение. Промышленные роботы и роботизированные системы.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Программно-аппаратные комплексы. Приборы на базе программируемых микроконтроллеров для автоматизации управления производственными процессами предприятий и организаций в различных отраслях и сферах деятельности.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Беспилотные летательные аппараты различного назначения.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Персональные мобильные устройства (носимая электроника).</a:t>
            </a:r>
          </a:p>
        </p:txBody>
      </p:sp>
    </p:spTree>
    <p:extLst>
      <p:ext uri="{BB962C8B-B14F-4D97-AF65-F5344CB8AC3E}">
        <p14:creationId xmlns:p14="http://schemas.microsoft.com/office/powerpoint/2010/main" val="3160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 txBox="1">
            <a:spLocks/>
          </p:cNvSpPr>
          <p:nvPr/>
        </p:nvSpPr>
        <p:spPr>
          <a:xfrm>
            <a:off x="8460432" y="6213309"/>
            <a:ext cx="576064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456" y="537646"/>
            <a:ext cx="78639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9933FF"/>
              </a:buClr>
              <a:buSzPct val="135000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Н5.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Биотехнологии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 rot="5400000">
            <a:off x="-1501733" y="3286070"/>
            <a:ext cx="3794538" cy="144016"/>
            <a:chOff x="0" y="692501"/>
            <a:chExt cx="2624903" cy="97077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" y="5860436"/>
            <a:ext cx="1309343" cy="7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62" y="329908"/>
            <a:ext cx="1633955" cy="1287538"/>
          </a:xfrm>
          <a:prstGeom prst="rect">
            <a:avLst/>
          </a:prstGeom>
        </p:spPr>
      </p:pic>
      <p:pic>
        <p:nvPicPr>
          <p:cNvPr id="28" name="Picture 2" descr="H:\ПРОЕКТЫ\2022 01 28 СтудСтартап\Вся графика\Прозрачные буквы и фигуры\Призмы, фигуры\Angle_A2\Atom_5_-_Icosa0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94764"/>
            <a:ext cx="4494609" cy="44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9856" y="1174843"/>
            <a:ext cx="487828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Промышленные биотехнологии.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Биотехнологические процессы и аппараты.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Биотехнологии для очистки и контроля окружающей среды, биосенсоры.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Клеточная инженерия. Прикладная генетическая инженерия. Инженерная энзимология.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Пищевая промышленность. Пищевые и комовые аминокислоты, белки, ферменты для пищевой промышленности.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 и аппараты пищевых производств.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Пищевые биотехнологии.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Животноводство.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Земледелие. Высокопродуктивное и экологически чистое агрохозяйство.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Растениеводство. Средства защиты растений, удобрения, </a:t>
            </a:r>
            <a:r>
              <a:rPr lang="ru-RU" sz="9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мелиоранты</a:t>
            </a: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Системы рационального применения средств химической и биологической защиты сельскохозяйственных растений.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Лесное хозяйство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Производство, хранение и эффективная переработка сельскохозяйственной продукции.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Механизация и электрификация сельского хозяйства.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Рыбоводство. </a:t>
            </a:r>
            <a:r>
              <a:rPr lang="ru-RU" sz="9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Аквакультура</a:t>
            </a: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высокопродуктивное и экологически чистое </a:t>
            </a:r>
            <a:r>
              <a:rPr lang="ru-RU" sz="9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аквахозяйство</a:t>
            </a: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Ветеринария.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Биопрепараты и реагенты.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Биотехнологии переработки возобновляемого сырья.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Пребиотики</a:t>
            </a: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пробиотики</a:t>
            </a: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синбиотики</a:t>
            </a: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функциональные продукты питания и компоненты. Лечебное, профилактическое и спортивное питание.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Биологически активные добавки к пище.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управления свойствами биологических объектов.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окружающей среды.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Переработка и утилизация бытовых, промышленных и сельскохозяйственных отходов.</a:t>
            </a:r>
          </a:p>
          <a:p>
            <a:pPr marL="228600" indent="-228600">
              <a:buFont typeface="+mj-lt"/>
              <a:buAutoNum type="arabicPeriod"/>
            </a:pPr>
            <a:endParaRPr lang="ru-RU" sz="9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 txBox="1">
            <a:spLocks/>
          </p:cNvSpPr>
          <p:nvPr/>
        </p:nvSpPr>
        <p:spPr>
          <a:xfrm>
            <a:off x="8460432" y="6213309"/>
            <a:ext cx="576064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456" y="537646"/>
            <a:ext cx="78639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9933FF"/>
              </a:buClr>
              <a:buSzPct val="135000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Н6.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Ресурсосберегающая энергетика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 rot="5400000">
            <a:off x="-1501733" y="3286070"/>
            <a:ext cx="3794538" cy="144016"/>
            <a:chOff x="0" y="692501"/>
            <a:chExt cx="2624903" cy="97077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" y="5860436"/>
            <a:ext cx="1309343" cy="7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62" y="329908"/>
            <a:ext cx="1633955" cy="1287538"/>
          </a:xfrm>
          <a:prstGeom prst="rect">
            <a:avLst/>
          </a:prstGeom>
        </p:spPr>
      </p:pic>
      <p:pic>
        <p:nvPicPr>
          <p:cNvPr id="28" name="Picture 2" descr="H:\ПРОЕКТЫ\2022 01 28 СтудСтартап\Вся графика\Прозрачные буквы и фигуры\Призмы, фигуры\Angle_A2\Atom_5_-_Icosa0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94764"/>
            <a:ext cx="4494609" cy="44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8361" y="1228397"/>
            <a:ext cx="5757855" cy="3987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Твердое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жидкое </a:t>
            </a:r>
            <a:r>
              <a:rPr lang="ru-RU" sz="1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биотопливо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 глубокой переработки </a:t>
            </a:r>
            <a:r>
              <a:rPr lang="ru-RU" sz="1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биосырья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топливо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базовую химическую продукцию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добычи нефти, газа и иных полезных ископаемых.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глубокой переработки углеводородных ресурсов.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Электроэнергетика. Цифровые подстанции. Системы диагностики электросетевого оборудования.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распределенная энергетика и потребительские сервисы. 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Теплоэнергетика. Теплотехника.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Гидроэнергетика.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Ядерные технологии и энергетика.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Энергосберегающие и </a:t>
            </a:r>
            <a:r>
              <a:rPr lang="ru-RU" sz="1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энергоэффективные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системы.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 и технологии подзарядки, накопления, хранения и передачи энергии. Беспроводные устройства подзарядки. Системы электропитания и их элементы. 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Автономные источники энергии. Новые и портативные источники энергии. 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Альтернативная и возобновляемая энергетика. Геотермальная энергетика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Установки и технологии прямого преобразования различных видов энергии в другие.</a:t>
            </a:r>
          </a:p>
        </p:txBody>
      </p:sp>
    </p:spTree>
    <p:extLst>
      <p:ext uri="{BB962C8B-B14F-4D97-AF65-F5344CB8AC3E}">
        <p14:creationId xmlns:p14="http://schemas.microsoft.com/office/powerpoint/2010/main" val="607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 txBox="1">
            <a:spLocks/>
          </p:cNvSpPr>
          <p:nvPr/>
        </p:nvSpPr>
        <p:spPr>
          <a:xfrm>
            <a:off x="8460432" y="6213309"/>
            <a:ext cx="576064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456" y="537646"/>
            <a:ext cx="78639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Н7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Креативные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индустрии</a:t>
            </a:r>
            <a:r>
              <a:rPr lang="ru-RU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 rot="5400000">
            <a:off x="-1501733" y="3286070"/>
            <a:ext cx="3794538" cy="144016"/>
            <a:chOff x="0" y="692501"/>
            <a:chExt cx="2624903" cy="97077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" y="5860436"/>
            <a:ext cx="1309343" cy="7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62" y="329908"/>
            <a:ext cx="1633955" cy="1287538"/>
          </a:xfrm>
          <a:prstGeom prst="rect">
            <a:avLst/>
          </a:prstGeom>
        </p:spPr>
      </p:pic>
      <p:pic>
        <p:nvPicPr>
          <p:cNvPr id="28" name="Picture 2" descr="H:\ПРОЕКТЫ\2022 01 28 СтудСтартап\Вся графика\Прозрачные буквы и фигуры\Призмы, фигуры\Angle_A2\Atom_5_-_Icosa0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94764"/>
            <a:ext cx="4494609" cy="44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8361" y="1228397"/>
            <a:ext cx="57578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Арт-индустрии (изобразительного искусства, скульптуры).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Архитектуры и проектирования, в том числе в урбанистике.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Библиотек, архивов, музеев.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Дизайна, включая графический, промышленный, а также дизайн цифровых систем.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Издательской деятельности.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ИТ и видеоигр.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Детских игр и игрушек.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Производства кино, компьютерной графики, анимации и иной видеопродукции.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Культурного наследия, сохранения традиций и национальной идентичности.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Моды.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Музыки, саунд-дизайна, исполнительского искусства, театров, культурно-досуговых учреждений.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Реставрации и создания национальных музыкальных инструментов.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Народно-художественных промыслов и декоративно-прикладного искусства.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Гастрономии, «дизайна еды».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Рекламы.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Телерадиовещания.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Фотографии.</a:t>
            </a:r>
          </a:p>
          <a:p>
            <a:pPr marL="360000" lvl="0" indent="-360000">
              <a:lnSpc>
                <a:spcPts val="14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Ювелирного дела.</a:t>
            </a:r>
          </a:p>
        </p:txBody>
      </p:sp>
    </p:spTree>
    <p:extLst>
      <p:ext uri="{BB962C8B-B14F-4D97-AF65-F5344CB8AC3E}">
        <p14:creationId xmlns:p14="http://schemas.microsoft.com/office/powerpoint/2010/main" val="19663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08112" cy="66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5" y="2575075"/>
            <a:ext cx="3898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Заявка в системе ФОНД-М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2947561" cy="999757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692696"/>
            <a:ext cx="4392488" cy="3621415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8F00FF"/>
                </a:solidFill>
              </a:rPr>
              <a:t>Заявка в системе </a:t>
            </a:r>
            <a:br>
              <a:rPr lang="ru-RU" sz="3600" b="1" i="1" dirty="0" smtClean="0">
                <a:solidFill>
                  <a:srgbClr val="8F00FF"/>
                </a:solidFill>
              </a:rPr>
            </a:br>
            <a:r>
              <a:rPr lang="ru-RU" sz="3600" b="1" i="1" dirty="0" smtClean="0">
                <a:solidFill>
                  <a:srgbClr val="8F00FF"/>
                </a:solidFill>
              </a:rPr>
              <a:t>ФОНД-М</a:t>
            </a:r>
            <a:endParaRPr lang="ru-RU" sz="3600" b="1" i="1" dirty="0">
              <a:solidFill>
                <a:srgbClr val="8F00FF"/>
              </a:solidFill>
            </a:endParaRPr>
          </a:p>
        </p:txBody>
      </p:sp>
      <p:sp>
        <p:nvSpPr>
          <p:cNvPr id="13" name="Квадрат"/>
          <p:cNvSpPr/>
          <p:nvPr/>
        </p:nvSpPr>
        <p:spPr>
          <a:xfrm>
            <a:off x="4716016" y="0"/>
            <a:ext cx="4536503" cy="6858000"/>
          </a:xfrm>
          <a:prstGeom prst="rect">
            <a:avLst/>
          </a:prstGeom>
          <a:solidFill>
            <a:srgbClr val="8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lnSpc>
                <a:spcPts val="2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</a:t>
            </a:r>
          </a:p>
          <a:p>
            <a:pPr algn="ctr">
              <a:lnSpc>
                <a:spcPts val="2000"/>
              </a:lnSpc>
            </a:pP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Краткая информация о </a:t>
            </a:r>
            <a:r>
              <a:rPr lang="ru-RU" b="1" dirty="0" smtClean="0">
                <a:solidFill>
                  <a:schemeClr val="bg1"/>
                </a:solidFill>
              </a:rPr>
              <a:t>проекте.</a:t>
            </a:r>
            <a:endParaRPr lang="ru-RU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2000"/>
              </a:lnSpc>
              <a:buFontTx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Информация о заявителе и участниках проекта (состав в ходе реализации проекта может меняться)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справка от </a:t>
            </a:r>
            <a:r>
              <a:rPr lang="ru-RU" dirty="0">
                <a:solidFill>
                  <a:schemeClr val="bg1"/>
                </a:solidFill>
              </a:rPr>
              <a:t>образовательной организации на реализацию проекта и отсутствие конфликта интересов в части использования интеллектуальной </a:t>
            </a:r>
            <a:r>
              <a:rPr lang="ru-RU" dirty="0" smtClean="0">
                <a:solidFill>
                  <a:schemeClr val="bg1"/>
                </a:solidFill>
              </a:rPr>
              <a:t>собственности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справка о статусе заявителя как </a:t>
            </a:r>
            <a:r>
              <a:rPr lang="ru-RU" dirty="0" smtClean="0">
                <a:solidFill>
                  <a:schemeClr val="bg1"/>
                </a:solidFill>
              </a:rPr>
              <a:t>студента.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Проект плана реализации работ: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Аннотация проекта;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Базовая бизнес-идея;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Характеристика будущего продукта или услуги;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Характеристика проблемы, на решение которой направлен проект;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Характеристика будущего предприятия (результат </a:t>
            </a:r>
            <a:r>
              <a:rPr lang="ru-RU" dirty="0" err="1" smtClean="0">
                <a:solidFill>
                  <a:schemeClr val="bg1"/>
                </a:solidFill>
              </a:rPr>
              <a:t>стартап</a:t>
            </a:r>
            <a:r>
              <a:rPr lang="ru-RU" dirty="0" smtClean="0">
                <a:solidFill>
                  <a:schemeClr val="bg1"/>
                </a:solidFill>
              </a:rPr>
              <a:t>-проекта);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План реализации проекта;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Финансовый план реализации проекта;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Приложения;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Перечень планируемых работ с детализацией.</a:t>
            </a:r>
          </a:p>
          <a:p>
            <a:pPr>
              <a:lnSpc>
                <a:spcPts val="2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4. Бесшовная поддержка проектов</a:t>
            </a:r>
          </a:p>
          <a:p>
            <a:pPr algn="ctr">
              <a:lnSpc>
                <a:spcPts val="2000"/>
              </a:lnSpc>
            </a:pP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74" y="5733256"/>
            <a:ext cx="1427361" cy="1124744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611560" y="3200290"/>
            <a:ext cx="3794538" cy="144016"/>
            <a:chOff x="0" y="692501"/>
            <a:chExt cx="2624903" cy="97077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3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6" y="0"/>
            <a:ext cx="446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F00FF"/>
                </a:solidFill>
                <a:latin typeface="+mj-lt"/>
                <a:ea typeface="+mj-ea"/>
                <a:cs typeface="+mj-cs"/>
              </a:rPr>
              <a:t>Популярные вопросы и </a:t>
            </a:r>
            <a:r>
              <a:rPr lang="ru-RU" sz="2400" b="1" dirty="0" smtClean="0">
                <a:solidFill>
                  <a:srgbClr val="8F00FF"/>
                </a:solidFill>
                <a:latin typeface="+mj-lt"/>
                <a:ea typeface="+mj-ea"/>
                <a:cs typeface="+mj-cs"/>
              </a:rPr>
              <a:t>ответы:</a:t>
            </a:r>
            <a:endParaRPr lang="ru-RU" sz="2400" b="1" dirty="0">
              <a:solidFill>
                <a:srgbClr val="8F00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0" y="389657"/>
            <a:ext cx="4355976" cy="144016"/>
            <a:chOff x="0" y="692501"/>
            <a:chExt cx="2624903" cy="97077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04771" y="7770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8F00FF"/>
                </a:solidFill>
                <a:latin typeface="Arial Black" panose="020B0A04020102020204" pitchFamily="34" charset="0"/>
              </a:rPr>
              <a:t>Заявитель и команда</a:t>
            </a:r>
            <a:endParaRPr lang="ru-RU" dirty="0">
              <a:solidFill>
                <a:srgbClr val="8F00F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86" y="961678"/>
            <a:ext cx="893128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Вопрос № </a:t>
            </a:r>
            <a:r>
              <a:rPr lang="en-US" sz="1600" b="1" dirty="0" smtClean="0"/>
              <a:t>1</a:t>
            </a:r>
            <a:r>
              <a:rPr lang="ru-RU" sz="1600" b="1" dirty="0" smtClean="0"/>
              <a:t> –</a:t>
            </a:r>
            <a:r>
              <a:rPr lang="ru-RU" sz="1600" dirty="0" smtClean="0"/>
              <a:t> Есть ли какие-либо ограничения по возрасту студента?</a:t>
            </a:r>
          </a:p>
          <a:p>
            <a:r>
              <a:rPr lang="ru-RU" sz="1600" b="1" u="sng" dirty="0" smtClean="0"/>
              <a:t>Ответ:</a:t>
            </a:r>
            <a:r>
              <a:rPr lang="ru-RU" sz="1600" dirty="0" smtClean="0"/>
              <a:t> Нет, ограничений нет. Главное, чтобы было подтверждение факта прохождения обучения в ВУЗе по программам бакалавриата, специалитета, магистратуры или аспирантуры.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Вопрос № </a:t>
            </a:r>
            <a:r>
              <a:rPr lang="en-US" sz="1600" b="1" dirty="0" smtClean="0"/>
              <a:t>2</a:t>
            </a:r>
            <a:r>
              <a:rPr lang="ru-RU" sz="1600" b="1" dirty="0" smtClean="0"/>
              <a:t> </a:t>
            </a:r>
            <a:r>
              <a:rPr lang="ru-RU" sz="1600" dirty="0" smtClean="0"/>
              <a:t>– Есть ли какие-либо ограничения по участию студентов, получающих второе и т.д. высшее образование?</a:t>
            </a:r>
          </a:p>
          <a:p>
            <a:r>
              <a:rPr lang="ru-RU" sz="1600" b="1" u="sng" dirty="0" smtClean="0"/>
              <a:t>Ответ:</a:t>
            </a:r>
            <a:r>
              <a:rPr lang="ru-RU" sz="1600" dirty="0" smtClean="0"/>
              <a:t> Нет, ограничений нет.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Вопрос № </a:t>
            </a:r>
            <a:r>
              <a:rPr lang="en-US" sz="1600" b="1" dirty="0" smtClean="0"/>
              <a:t>3</a:t>
            </a:r>
            <a:r>
              <a:rPr lang="ru-RU" sz="1600" b="1" dirty="0" smtClean="0"/>
              <a:t> </a:t>
            </a:r>
            <a:r>
              <a:rPr lang="ru-RU" sz="1600" dirty="0" smtClean="0"/>
              <a:t>– Возможно ли быть грантополучателем одного проекта, и состоять в команде другого проекта?</a:t>
            </a:r>
          </a:p>
          <a:p>
            <a:r>
              <a:rPr lang="ru-RU" sz="1600" b="1" u="sng" dirty="0" smtClean="0"/>
              <a:t>Ответ: </a:t>
            </a:r>
            <a:r>
              <a:rPr lang="ru-RU" sz="1600" dirty="0" smtClean="0"/>
              <a:t> Таких запретов нет, но насколько это будет эффективно для работы?</a:t>
            </a:r>
            <a:endParaRPr lang="en-US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Вопрос № 4 </a:t>
            </a:r>
            <a:r>
              <a:rPr lang="ru-RU" sz="1600" dirty="0" smtClean="0"/>
              <a:t>–  Участвует 1 человек от команды и представляет его?</a:t>
            </a:r>
          </a:p>
          <a:p>
            <a:r>
              <a:rPr lang="ru-RU" sz="1600" b="1" u="sng" dirty="0" smtClean="0"/>
              <a:t>Ответ:</a:t>
            </a:r>
            <a:r>
              <a:rPr lang="ru-RU" sz="1600" dirty="0" smtClean="0"/>
              <a:t>   Договор с Фондом заключается только с заявителем, который в последствии возглавит создаваемое юридическое лицо. Для успешного прохождения отбора необходимо иметь детальное представление обо все сторонах будущего проекта.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66" y="5517232"/>
            <a:ext cx="1518743" cy="1196752"/>
          </a:xfrm>
          <a:prstGeom prst="rect">
            <a:avLst/>
          </a:prstGeom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87" y="183289"/>
            <a:ext cx="1008112" cy="66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5685" y="3214364"/>
            <a:ext cx="4789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создаваемом юридическом лице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948255"/>
            <a:ext cx="5291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8F00FF"/>
                </a:solidFill>
                <a:latin typeface="Arial Black" panose="020B0A04020102020204" pitchFamily="34" charset="0"/>
              </a:rPr>
              <a:t>О создаваемом юридическом лице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0" y="389657"/>
            <a:ext cx="4355976" cy="144016"/>
            <a:chOff x="0" y="692501"/>
            <a:chExt cx="2624903" cy="97077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986" y="0"/>
            <a:ext cx="446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F00FF"/>
                </a:solidFill>
                <a:latin typeface="+mj-lt"/>
                <a:ea typeface="+mj-ea"/>
                <a:cs typeface="+mj-cs"/>
              </a:rPr>
              <a:t>Популярные вопросы и </a:t>
            </a:r>
            <a:r>
              <a:rPr lang="ru-RU" sz="2400" b="1" dirty="0" smtClean="0">
                <a:solidFill>
                  <a:srgbClr val="8F00FF"/>
                </a:solidFill>
                <a:latin typeface="+mj-lt"/>
                <a:ea typeface="+mj-ea"/>
                <a:cs typeface="+mj-cs"/>
              </a:rPr>
              <a:t>ответы:</a:t>
            </a:r>
            <a:endParaRPr lang="ru-RU" sz="2400" b="1" dirty="0">
              <a:solidFill>
                <a:srgbClr val="8F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86" y="14847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Вопрос № 5</a:t>
            </a:r>
            <a:r>
              <a:rPr lang="ru-RU" sz="1600" dirty="0" smtClean="0"/>
              <a:t>–  Какая организационная правовая форма</a:t>
            </a:r>
            <a:r>
              <a:rPr lang="en-US" sz="1600" dirty="0" smtClean="0"/>
              <a:t> </a:t>
            </a:r>
            <a:r>
              <a:rPr lang="ru-RU" sz="1600" dirty="0" smtClean="0"/>
              <a:t>юр.лица необходима?</a:t>
            </a:r>
          </a:p>
          <a:p>
            <a:r>
              <a:rPr lang="ru-RU" sz="1600" b="1" u="sng" dirty="0" smtClean="0"/>
              <a:t>Ответ:</a:t>
            </a:r>
            <a:r>
              <a:rPr lang="ru-RU" sz="1600" dirty="0" smtClean="0"/>
              <a:t>  Форма юридического лица определяется с нормами Гражданского кодекса РФ (например, ООО и т.д.).</a:t>
            </a:r>
          </a:p>
          <a:p>
            <a:r>
              <a:rPr lang="ru-RU" sz="1600" dirty="0" smtClean="0"/>
              <a:t>Созданное юридическое лицо должно соответствовать критериям отнесения к субъектам малого предпринимательства в соответствии с Федеральным законом от 24.07.2007 г. № 209-ФЗ «О развитии малого и среднего предпринимательства в Российской Федерации».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ru-RU" sz="1600" b="1" dirty="0" smtClean="0"/>
              <a:t>Вопрос № 6</a:t>
            </a:r>
            <a:r>
              <a:rPr lang="ru-RU" sz="1600" dirty="0" smtClean="0"/>
              <a:t> –  Можно ли ИП получить грант?</a:t>
            </a:r>
          </a:p>
          <a:p>
            <a:r>
              <a:rPr lang="ru-RU" sz="1600" b="1" u="sng" dirty="0" smtClean="0"/>
              <a:t>Ответ:</a:t>
            </a:r>
            <a:r>
              <a:rPr lang="ru-RU" sz="1600" dirty="0" smtClean="0"/>
              <a:t>   Грант получает физическое лицо, по итогам первого этапа физическое лицо создает юридическое лицо. Согласно Налоговому кодексу РФ: </a:t>
            </a:r>
          </a:p>
          <a:p>
            <a:r>
              <a:rPr lang="ru-RU" sz="1600" dirty="0" smtClean="0"/>
              <a:t>Статья 11: ИП — это физическое лицо, зарегистрированное в налоговом органе в соответствующем статусе и ведущее собственный бизнес без образования юр.лица.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Вопрос № 7 </a:t>
            </a:r>
            <a:r>
              <a:rPr lang="ru-RU" sz="1600" dirty="0" smtClean="0"/>
              <a:t>–  Может ли в состав учредителей юридического лица войти другое физическое лицо/ организация и т.д.?</a:t>
            </a:r>
          </a:p>
          <a:p>
            <a:r>
              <a:rPr lang="ru-RU" sz="1600" b="1" u="sng" dirty="0" smtClean="0"/>
              <a:t>Ответ:</a:t>
            </a:r>
            <a:r>
              <a:rPr lang="ru-RU" sz="1600" dirty="0" smtClean="0"/>
              <a:t>  Да, может, но при соблюдении следующих требований:</a:t>
            </a:r>
          </a:p>
          <a:p>
            <a:r>
              <a:rPr lang="ru-RU" sz="1600" dirty="0" smtClean="0"/>
              <a:t>- доля грантополучателя в уставном капитале должна составлять более 50%; </a:t>
            </a:r>
          </a:p>
          <a:p>
            <a:r>
              <a:rPr lang="ru-RU" sz="1600" dirty="0" smtClean="0"/>
              <a:t>- грантополучатель должен являться генеральным директором</a:t>
            </a:r>
            <a:r>
              <a:rPr lang="en-US" sz="1600" dirty="0" smtClean="0"/>
              <a:t>/</a:t>
            </a:r>
            <a:r>
              <a:rPr lang="ru-RU" sz="1600" dirty="0" smtClean="0"/>
              <a:t>директором.</a:t>
            </a:r>
            <a:endParaRPr lang="ru-RU" sz="1600" dirty="0"/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87" y="183289"/>
            <a:ext cx="1008112" cy="66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66" y="5517232"/>
            <a:ext cx="151874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5685" y="3214364"/>
            <a:ext cx="4789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При поступлении заявок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39801" y="836712"/>
            <a:ext cx="3432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8F00FF"/>
                </a:solidFill>
                <a:latin typeface="Arial Black" panose="020B0A04020102020204" pitchFamily="34" charset="0"/>
              </a:rPr>
              <a:t>При поступлении заявок</a:t>
            </a:r>
            <a:endParaRPr lang="ru-RU" dirty="0">
              <a:solidFill>
                <a:srgbClr val="8F00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0" y="389657"/>
            <a:ext cx="4355976" cy="144016"/>
            <a:chOff x="0" y="692501"/>
            <a:chExt cx="2624903" cy="97077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986" y="0"/>
            <a:ext cx="446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F00FF"/>
                </a:solidFill>
                <a:latin typeface="+mj-lt"/>
                <a:ea typeface="+mj-ea"/>
                <a:cs typeface="+mj-cs"/>
              </a:rPr>
              <a:t>Популярные вопросы и </a:t>
            </a:r>
            <a:r>
              <a:rPr lang="ru-RU" sz="2400" b="1" dirty="0" smtClean="0">
                <a:solidFill>
                  <a:srgbClr val="8F00FF"/>
                </a:solidFill>
                <a:latin typeface="+mj-lt"/>
                <a:ea typeface="+mj-ea"/>
                <a:cs typeface="+mj-cs"/>
              </a:rPr>
              <a:t>ответы:</a:t>
            </a:r>
            <a:endParaRPr lang="ru-RU" sz="2400" b="1" dirty="0">
              <a:solidFill>
                <a:srgbClr val="8F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845" y="1556792"/>
            <a:ext cx="9144000" cy="4062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 smtClean="0"/>
              <a:t>Вопрос № </a:t>
            </a:r>
            <a:r>
              <a:rPr lang="ru-RU" sz="1600" b="1" dirty="0"/>
              <a:t>8</a:t>
            </a:r>
            <a:r>
              <a:rPr lang="ru-RU" sz="1600" b="1" dirty="0" smtClean="0"/>
              <a:t> </a:t>
            </a:r>
            <a:r>
              <a:rPr lang="ru-RU" sz="1600" dirty="0" smtClean="0"/>
              <a:t>–</a:t>
            </a:r>
            <a:r>
              <a:rPr lang="en-US" sz="1600" dirty="0" smtClean="0"/>
              <a:t> </a:t>
            </a:r>
            <a:r>
              <a:rPr lang="ru-RU" sz="1600" dirty="0" smtClean="0"/>
              <a:t>Может ли Заявитель использовать существующие и зарегистрированные РИД?</a:t>
            </a:r>
          </a:p>
          <a:p>
            <a:r>
              <a:rPr lang="ru-RU" sz="1600" b="1" u="sng" dirty="0" smtClean="0"/>
              <a:t>Ответ</a:t>
            </a:r>
            <a:r>
              <a:rPr lang="ru-RU" sz="1600" dirty="0" smtClean="0"/>
              <a:t>:</a:t>
            </a:r>
            <a:r>
              <a:rPr lang="en-US" sz="1600" dirty="0" smtClean="0"/>
              <a:t> </a:t>
            </a:r>
            <a:r>
              <a:rPr lang="ru-RU" sz="1600" dirty="0" smtClean="0"/>
              <a:t>Необходимо обратиться к п. 1.3 Положения:</a:t>
            </a:r>
          </a:p>
          <a:p>
            <a:r>
              <a:rPr lang="ru-RU" sz="1600" dirty="0" smtClean="0"/>
              <a:t>Предлагаемые в </a:t>
            </a:r>
            <a:r>
              <a:rPr lang="ru-RU" sz="1600" dirty="0"/>
              <a:t>заявке идея/задел, сформированные на базе существующей разработки, обязательно должны содержать интеллектуальный вклад заявителя, улучшающий функциональную эффективность использования </a:t>
            </a:r>
            <a:r>
              <a:rPr lang="ru-RU" sz="1600" dirty="0" smtClean="0"/>
              <a:t>товара/ изделия/ технологии/услуги </a:t>
            </a:r>
            <a:r>
              <a:rPr lang="ru-RU" sz="1600" dirty="0"/>
              <a:t>потребителем (доработку, адаптацию, новизну, улучшающую инновацию и др.). Предлагаемые идея/задел не должны нарушать авторские и иные права существующей разработки, закрепленные нормами российского законодательства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b="1" dirty="0"/>
              <a:t>Вопрос № 9</a:t>
            </a:r>
            <a:r>
              <a:rPr lang="ru-RU" sz="1600" b="1" dirty="0" smtClean="0"/>
              <a:t> </a:t>
            </a:r>
            <a:r>
              <a:rPr lang="ru-RU" sz="1600" dirty="0"/>
              <a:t>–</a:t>
            </a:r>
            <a:r>
              <a:rPr lang="en-US" sz="1600" dirty="0"/>
              <a:t> </a:t>
            </a:r>
            <a:r>
              <a:rPr lang="ru-RU" sz="1600" dirty="0"/>
              <a:t> Какой должен быть сам проект (образовательный стартап/привлекающий школьников в профессию/ развитие добровольчества и т.д.)?</a:t>
            </a:r>
          </a:p>
          <a:p>
            <a:r>
              <a:rPr lang="ru-RU" sz="1600" b="1" u="sng" dirty="0"/>
              <a:t>Ответ</a:t>
            </a:r>
            <a:r>
              <a:rPr lang="ru-RU" sz="1600" dirty="0"/>
              <a:t>:</a:t>
            </a:r>
            <a:r>
              <a:rPr lang="en-US" sz="1600" dirty="0"/>
              <a:t> </a:t>
            </a:r>
            <a:r>
              <a:rPr lang="ru-RU" sz="1600" dirty="0"/>
              <a:t> Проект, поданный в рамках заявки по программе Студенческий стартап, может быть любой направленности (для этого было добавлено новое направление Н7. </a:t>
            </a:r>
            <a:r>
              <a:rPr lang="ru-RU" sz="1600" dirty="0" smtClean="0"/>
              <a:t>Креативные </a:t>
            </a:r>
            <a:r>
              <a:rPr lang="ru-RU" sz="1600" dirty="0"/>
              <a:t>индустрии). Главное требование, чтобы проекты были технологическими, так как Федеральный проект звучит как «Платформа университетского </a:t>
            </a:r>
            <a:r>
              <a:rPr lang="ru-RU" sz="1600" b="1" u="sng" dirty="0"/>
              <a:t>технологического </a:t>
            </a:r>
            <a:r>
              <a:rPr lang="ru-RU" sz="1600" dirty="0"/>
              <a:t>предпринимательства</a:t>
            </a:r>
            <a:r>
              <a:rPr lang="ru-RU" sz="1600" dirty="0" smtClean="0"/>
              <a:t>».</a:t>
            </a:r>
            <a:endParaRPr lang="ru-RU" sz="1600" dirty="0"/>
          </a:p>
          <a:p>
            <a:endParaRPr lang="ru-RU" dirty="0" smtClean="0"/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87" y="183289"/>
            <a:ext cx="1008112" cy="66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66" y="5517232"/>
            <a:ext cx="151874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3923927" cy="77809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8F00FF"/>
                </a:solidFill>
              </a:rPr>
              <a:t/>
            </a:r>
            <a:br>
              <a:rPr lang="ru-RU" sz="2700" dirty="0" smtClean="0">
                <a:solidFill>
                  <a:srgbClr val="8F00FF"/>
                </a:solidFill>
              </a:rPr>
            </a:br>
            <a:r>
              <a:rPr lang="ru-RU" sz="2700" b="1" dirty="0" smtClean="0">
                <a:solidFill>
                  <a:srgbClr val="8F00FF"/>
                </a:solidFill>
              </a:rPr>
              <a:t>Лестница программ Фонда</a:t>
            </a:r>
            <a:r>
              <a:rPr lang="ru-RU" dirty="0" smtClean="0">
                <a:solidFill>
                  <a:srgbClr val="8F00FF"/>
                </a:solidFill>
              </a:rPr>
              <a:t/>
            </a:r>
            <a:br>
              <a:rPr lang="ru-RU" dirty="0" smtClean="0">
                <a:solidFill>
                  <a:srgbClr val="8F00FF"/>
                </a:solidFill>
              </a:rPr>
            </a:br>
            <a:endParaRPr lang="ru-RU" dirty="0">
              <a:solidFill>
                <a:srgbClr val="8F00FF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-2918" y="540421"/>
            <a:ext cx="3794538" cy="144016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1" name="Shape 10"/>
          <p:cNvSpPr/>
          <p:nvPr/>
        </p:nvSpPr>
        <p:spPr>
          <a:xfrm rot="18561875" flipV="1">
            <a:off x="1266778" y="788075"/>
            <a:ext cx="7571722" cy="5303515"/>
          </a:xfrm>
          <a:prstGeom prst="swooshArrow">
            <a:avLst>
              <a:gd name="adj1" fmla="val 25000"/>
              <a:gd name="adj2" fmla="val 25296"/>
            </a:avLst>
          </a:prstGeom>
          <a:solidFill>
            <a:srgbClr val="ADDAE3"/>
          </a:solidFill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4A24C1E3-D5C3-6E47-B9E5-693CB837A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52" y="4426500"/>
            <a:ext cx="485573" cy="58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09F73137-5D48-DC4B-BACB-3A03FB0C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65" y="4290859"/>
            <a:ext cx="534949" cy="64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305058" y="3932970"/>
            <a:ext cx="609321" cy="730497"/>
            <a:chOff x="6709758" y="3077759"/>
            <a:chExt cx="580142" cy="695515"/>
          </a:xfrm>
        </p:grpSpPr>
        <p:pic>
          <p:nvPicPr>
            <p:cNvPr id="16" name="Picture 2">
              <a:extLst>
                <a:ext uri="{FF2B5EF4-FFF2-40B4-BE49-F238E27FC236}">
                  <a16:creationId xmlns="" xmlns:a16="http://schemas.microsoft.com/office/drawing/2014/main" id="{09F73137-5D48-DC4B-BACB-3A03FB0C0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758" y="3077759"/>
              <a:ext cx="580142" cy="69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301" y="3235516"/>
              <a:ext cx="337501" cy="39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5">
            <a:extLst>
              <a:ext uri="{FF2B5EF4-FFF2-40B4-BE49-F238E27FC236}">
                <a16:creationId xmlns="" xmlns:a16="http://schemas.microsoft.com/office/drawing/2014/main" id="{94C40105-FCD8-4342-B16E-C1BC4D8C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76114"/>
            <a:ext cx="648766" cy="7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EA98D5A9-5657-1D49-B5A7-374CE467F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756" y="2776518"/>
            <a:ext cx="721767" cy="86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979C9D79-6110-0D41-B928-6E6CD314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95" y="1952803"/>
            <a:ext cx="768230" cy="92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CE475E4B-0877-F44A-97DD-6C4F617D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881" y="1091408"/>
            <a:ext cx="846802" cy="101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B8EC5B0-5A66-1D4A-97F5-D2E7EDA43BB6}"/>
              </a:ext>
            </a:extLst>
          </p:cNvPr>
          <p:cNvSpPr txBox="1"/>
          <p:nvPr/>
        </p:nvSpPr>
        <p:spPr>
          <a:xfrm>
            <a:off x="-2918" y="4068938"/>
            <a:ext cx="15764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accent4"/>
              </a:buClr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accent4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accent4"/>
              </a:buClr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accent4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r"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6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ИнноШкольник</a:t>
            </a:r>
            <a:endParaRPr lang="ru-RU" sz="1400" b="1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B8EC5B0-5A66-1D4A-97F5-D2E7EDA43BB6}"/>
              </a:ext>
            </a:extLst>
          </p:cNvPr>
          <p:cNvSpPr txBox="1"/>
          <p:nvPr/>
        </p:nvSpPr>
        <p:spPr>
          <a:xfrm>
            <a:off x="1884536" y="3920951"/>
            <a:ext cx="79208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accent4"/>
              </a:buClr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accent4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accent4"/>
              </a:buClr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accent4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6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УМНИК</a:t>
            </a:r>
          </a:p>
        </p:txBody>
      </p:sp>
      <p:sp>
        <p:nvSpPr>
          <p:cNvPr id="26" name="Стрелка вниз 25"/>
          <p:cNvSpPr/>
          <p:nvPr/>
        </p:nvSpPr>
        <p:spPr>
          <a:xfrm rot="21365922">
            <a:off x="3401255" y="3411716"/>
            <a:ext cx="330968" cy="510586"/>
          </a:xfrm>
          <a:prstGeom prst="downArrow">
            <a:avLst>
              <a:gd name="adj1" fmla="val 32824"/>
              <a:gd name="adj2" fmla="val 56795"/>
            </a:avLst>
          </a:prstGeom>
          <a:solidFill>
            <a:srgbClr val="FF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321239" y="2854326"/>
            <a:ext cx="1626511" cy="598975"/>
          </a:xfrm>
          <a:prstGeom prst="roundRect">
            <a:avLst/>
          </a:prstGeom>
          <a:solidFill>
            <a:srgbClr val="FF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Студенческий Стартап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B8EC5B0-5A66-1D4A-97F5-D2E7EDA43BB6}"/>
              </a:ext>
            </a:extLst>
          </p:cNvPr>
          <p:cNvSpPr txBox="1"/>
          <p:nvPr/>
        </p:nvSpPr>
        <p:spPr>
          <a:xfrm>
            <a:off x="2844608" y="3042479"/>
            <a:ext cx="213954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accent4"/>
              </a:buClr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accent4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accent4"/>
              </a:buClr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accent4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r"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600" b="1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ru-RU" sz="1400" b="1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EE8D021-9C67-9249-A541-5E4D23A75F8B}"/>
              </a:ext>
            </a:extLst>
          </p:cNvPr>
          <p:cNvSpPr txBox="1"/>
          <p:nvPr/>
        </p:nvSpPr>
        <p:spPr>
          <a:xfrm>
            <a:off x="3982868" y="2413307"/>
            <a:ext cx="213954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accent4"/>
              </a:buClr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accent4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accent4"/>
              </a:buClr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accent4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r"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600" b="1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400" b="1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AD03FEB-AEF4-1347-9E62-9AC6B4206BD6}"/>
              </a:ext>
            </a:extLst>
          </p:cNvPr>
          <p:cNvSpPr txBox="1"/>
          <p:nvPr/>
        </p:nvSpPr>
        <p:spPr>
          <a:xfrm>
            <a:off x="5177860" y="1599011"/>
            <a:ext cx="22973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accent4"/>
              </a:buClr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accent4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accent4"/>
              </a:buClr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accent4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r"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600" b="1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Интернационализация</a:t>
            </a:r>
            <a:endParaRPr lang="ru-RU" sz="1400" b="1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3DE0B56-D665-AD4B-8D9C-4EF1FE66E6AC}"/>
              </a:ext>
            </a:extLst>
          </p:cNvPr>
          <p:cNvSpPr txBox="1"/>
          <p:nvPr/>
        </p:nvSpPr>
        <p:spPr>
          <a:xfrm>
            <a:off x="6741583" y="739082"/>
            <a:ext cx="213954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accent4"/>
              </a:buClr>
              <a:buSzPct val="125000"/>
              <a:buFont typeface="Arial" charset="0"/>
              <a:buChar char="▪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accent4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accent4"/>
              </a:buClr>
              <a:buSzPct val="120000"/>
              <a:buFont typeface="Arial" charset="0"/>
              <a:buChar char="▫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accent4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r" fontAlgn="base">
              <a:spcBef>
                <a:spcPct val="0"/>
              </a:spcBef>
              <a:spcAft>
                <a:spcPts val="900"/>
              </a:spcAft>
              <a:buClr>
                <a:srgbClr val="30454F"/>
              </a:buClr>
            </a:pPr>
            <a:r>
              <a:rPr lang="ru-RU" sz="1600" b="1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Коммерциализация</a:t>
            </a:r>
            <a:endParaRPr lang="ru-RU" sz="1400" b="1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01" y="5301209"/>
            <a:ext cx="1633955" cy="1287538"/>
          </a:xfrm>
          <a:prstGeom prst="rect">
            <a:avLst/>
          </a:prstGeom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6" y="5768915"/>
            <a:ext cx="1669362" cy="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9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60" y="260648"/>
            <a:ext cx="909028" cy="59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4"/>
          <p:cNvSpPr txBox="1"/>
          <p:nvPr/>
        </p:nvSpPr>
        <p:spPr>
          <a:xfrm>
            <a:off x="5593087" y="813071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378" y="1340768"/>
            <a:ext cx="8306078" cy="42934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100" dirty="0" smtClean="0"/>
          </a:p>
          <a:p>
            <a:r>
              <a:rPr lang="ru-RU" sz="1600" b="1" dirty="0"/>
              <a:t>Вопрос № </a:t>
            </a:r>
            <a:r>
              <a:rPr lang="ru-RU" sz="1600" b="1" dirty="0" smtClean="0"/>
              <a:t>10</a:t>
            </a:r>
            <a:r>
              <a:rPr lang="ru-RU" sz="1600" dirty="0" smtClean="0"/>
              <a:t> </a:t>
            </a:r>
            <a:r>
              <a:rPr lang="ru-RU" sz="1600" dirty="0"/>
              <a:t>–  </a:t>
            </a:r>
            <a:r>
              <a:rPr lang="ru-RU" sz="1600" dirty="0" smtClean="0"/>
              <a:t>На что больше направлен проект: на науку или коммерциализацию?</a:t>
            </a:r>
            <a:endParaRPr lang="ru-RU" sz="1600" dirty="0"/>
          </a:p>
          <a:p>
            <a:r>
              <a:rPr lang="ru-RU" sz="1600" b="1" u="sng" dirty="0"/>
              <a:t>Ответ:</a:t>
            </a:r>
            <a:r>
              <a:rPr lang="ru-RU" sz="1600" dirty="0"/>
              <a:t>  Программа </a:t>
            </a:r>
            <a:r>
              <a:rPr lang="ru-RU" sz="1600" dirty="0" smtClean="0"/>
              <a:t>направлена на реализацию </a:t>
            </a:r>
            <a:r>
              <a:rPr lang="ru-RU" sz="1600" dirty="0"/>
              <a:t>стартап-проектов и на выполнение работ по разработке </a:t>
            </a:r>
            <a:r>
              <a:rPr lang="ru-RU" sz="1600" dirty="0" smtClean="0"/>
              <a:t>новых товаров</a:t>
            </a:r>
            <a:r>
              <a:rPr lang="ru-RU" sz="1600" dirty="0"/>
              <a:t>, изделий, технологий или услуг с использованием результатов </a:t>
            </a:r>
            <a:r>
              <a:rPr lang="ru-RU" sz="1600" dirty="0" smtClean="0"/>
              <a:t>собственных научно-технических </a:t>
            </a:r>
            <a:r>
              <a:rPr lang="ru-RU" sz="1600" dirty="0"/>
              <a:t>и технологических исследований, имеющих </a:t>
            </a:r>
            <a:r>
              <a:rPr lang="ru-RU" sz="1600" dirty="0" smtClean="0"/>
              <a:t>потенциал коммерциализации </a:t>
            </a:r>
            <a:r>
              <a:rPr lang="ru-RU" sz="1600" dirty="0"/>
              <a:t>и находящихся на самой ранней стадии развития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b="1" dirty="0"/>
              <a:t>Вопрос № </a:t>
            </a:r>
            <a:r>
              <a:rPr lang="ru-RU" sz="1600" b="1" dirty="0" smtClean="0"/>
              <a:t>11 </a:t>
            </a:r>
            <a:r>
              <a:rPr lang="ru-RU" sz="1600" dirty="0"/>
              <a:t>– Каким документом подтвердить участие в программе «Стартап как диплом»?</a:t>
            </a:r>
          </a:p>
          <a:p>
            <a:r>
              <a:rPr lang="ru-RU" sz="1600" b="1" u="sng" dirty="0"/>
              <a:t>Ответ</a:t>
            </a:r>
            <a:r>
              <a:rPr lang="ru-RU" sz="1600" dirty="0"/>
              <a:t>: Строгих требований к формату документа нет. Может быть письмо/справка с печатью организации об участии заявителя в программе «Стартап как диплом», подписанная уполномоченным лицом (например, заведующим кафедрой).</a:t>
            </a:r>
          </a:p>
          <a:p>
            <a:endParaRPr lang="ru-RU" sz="1600" dirty="0"/>
          </a:p>
          <a:p>
            <a:r>
              <a:rPr lang="ru-RU" sz="1600" b="1" dirty="0"/>
              <a:t>Вопрос № </a:t>
            </a:r>
            <a:r>
              <a:rPr lang="ru-RU" sz="1600" b="1" dirty="0" smtClean="0"/>
              <a:t>12</a:t>
            </a:r>
            <a:r>
              <a:rPr lang="ru-RU" sz="1600" dirty="0" smtClean="0"/>
              <a:t> </a:t>
            </a:r>
            <a:r>
              <a:rPr lang="ru-RU" sz="1600" dirty="0"/>
              <a:t>– Как учитывается прохождение акселератора для принятия решения о поддержке?</a:t>
            </a:r>
          </a:p>
          <a:p>
            <a:r>
              <a:rPr lang="ru-RU" sz="1600" b="1" u="sng" dirty="0"/>
              <a:t>Ответ:</a:t>
            </a:r>
            <a:r>
              <a:rPr lang="ru-RU" sz="1600" dirty="0"/>
              <a:t> Прохождение акселерационной программы относится к показателю «Оценка участия в образовательных программах повышения предпринимательской компетентности». </a:t>
            </a:r>
            <a:r>
              <a:rPr lang="ru-RU" sz="1600" dirty="0" smtClean="0"/>
              <a:t>Соответственно, </a:t>
            </a:r>
            <a:r>
              <a:rPr lang="ru-RU" sz="1600" dirty="0"/>
              <a:t>будет оцениваться и учитываться при составлении рейтинга по итогам независимой экспертизы</a:t>
            </a:r>
            <a:r>
              <a:rPr lang="ru-RU" sz="1600" dirty="0" smtClean="0"/>
              <a:t>.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558266"/>
            <a:ext cx="3432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8F00FF"/>
                </a:solidFill>
                <a:latin typeface="Arial Black" panose="020B0A04020102020204" pitchFamily="34" charset="0"/>
              </a:rPr>
              <a:t>При поступлении заявок</a:t>
            </a:r>
            <a:endParaRPr lang="ru-RU" dirty="0">
              <a:solidFill>
                <a:srgbClr val="8F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16" y="5677011"/>
            <a:ext cx="151874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60" y="260648"/>
            <a:ext cx="909028" cy="59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2242" y="7647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8F00FF"/>
                </a:solidFill>
                <a:latin typeface="Arial Black" panose="020B0A04020102020204" pitchFamily="34" charset="0"/>
              </a:rPr>
              <a:t>Статьи расходов</a:t>
            </a:r>
            <a:endParaRPr lang="ru-RU" dirty="0">
              <a:solidFill>
                <a:srgbClr val="8F00FF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86" y="0"/>
            <a:ext cx="446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F00FF"/>
                </a:solidFill>
                <a:latin typeface="+mj-lt"/>
                <a:ea typeface="+mj-ea"/>
                <a:cs typeface="+mj-cs"/>
              </a:rPr>
              <a:t>Популярные вопросы и </a:t>
            </a:r>
            <a:r>
              <a:rPr lang="ru-RU" sz="2400" b="1" dirty="0" smtClean="0">
                <a:solidFill>
                  <a:srgbClr val="8F00FF"/>
                </a:solidFill>
                <a:latin typeface="+mj-lt"/>
                <a:ea typeface="+mj-ea"/>
                <a:cs typeface="+mj-cs"/>
              </a:rPr>
              <a:t>ответы:</a:t>
            </a:r>
            <a:endParaRPr lang="ru-RU" sz="2400" b="1" dirty="0">
              <a:solidFill>
                <a:srgbClr val="8F00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0" y="389657"/>
            <a:ext cx="4355976" cy="144016"/>
            <a:chOff x="0" y="692501"/>
            <a:chExt cx="2624903" cy="97077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1340768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r>
              <a:rPr lang="ru-RU" b="1" dirty="0" smtClean="0"/>
              <a:t>Вопрос № 13</a:t>
            </a:r>
            <a:r>
              <a:rPr lang="ru-RU" dirty="0" smtClean="0"/>
              <a:t> – Что понимается под «прочими экономически обоснованными затратами» в части направлений расходов?</a:t>
            </a:r>
          </a:p>
          <a:p>
            <a:r>
              <a:rPr lang="ru-RU" u="sng" dirty="0" smtClean="0"/>
              <a:t>Ответ:</a:t>
            </a:r>
            <a:r>
              <a:rPr lang="ru-RU" dirty="0" smtClean="0"/>
              <a:t> Это те затраты, которые не подходят под прямо указанные направления расходов, но связаны с реализацией </a:t>
            </a:r>
            <a:r>
              <a:rPr lang="ru-RU" dirty="0" err="1" smtClean="0"/>
              <a:t>стартап</a:t>
            </a:r>
            <a:r>
              <a:rPr lang="ru-RU" dirty="0" smtClean="0"/>
              <a:t>-проекта и могут быть отнесены к одной или нескольким работам календарного плана.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Вопрос № 14 </a:t>
            </a:r>
            <a:r>
              <a:rPr lang="ru-RU" dirty="0" smtClean="0"/>
              <a:t>– Если </a:t>
            </a:r>
            <a:r>
              <a:rPr lang="ru-RU" dirty="0" err="1" smtClean="0"/>
              <a:t>грантополучатель</a:t>
            </a:r>
            <a:r>
              <a:rPr lang="ru-RU" dirty="0" smtClean="0"/>
              <a:t> не сможет на каком-либо этапе достигнуть планируемых результатов, то как Фонд будет поступать?</a:t>
            </a:r>
          </a:p>
          <a:p>
            <a:r>
              <a:rPr lang="ru-RU" u="sng" dirty="0"/>
              <a:t>Ответ</a:t>
            </a:r>
            <a:r>
              <a:rPr lang="ru-RU" dirty="0" smtClean="0"/>
              <a:t>: В случае невыполнения </a:t>
            </a:r>
            <a:r>
              <a:rPr lang="ru-RU" dirty="0" err="1" smtClean="0"/>
              <a:t>грантополучателем</a:t>
            </a:r>
            <a:r>
              <a:rPr lang="ru-RU" dirty="0" smtClean="0"/>
              <a:t> очередного этапа Работ, а также при отсутствии утвержденных отчетных документов, предусмотренных п. 5.10 и п. 5.11 Положения, за этап предусмотренного Договором календарного плана в установленные этим планом сроки Фонд вправе потребовать от </a:t>
            </a:r>
            <a:r>
              <a:rPr lang="ru-RU" dirty="0" err="1" smtClean="0"/>
              <a:t>грантополучателя</a:t>
            </a:r>
            <a:r>
              <a:rPr lang="ru-RU" dirty="0" smtClean="0"/>
              <a:t> возврата гранта в объеме стоимости данного этапа или фактически перечисленных средств по Договору.</a:t>
            </a: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45" y="5661248"/>
            <a:ext cx="151874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60" y="260648"/>
            <a:ext cx="909028" cy="59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2242" y="764704"/>
            <a:ext cx="397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8F00FF"/>
                </a:solidFill>
                <a:latin typeface="Arial Black" panose="020B0A04020102020204" pitchFamily="34" charset="0"/>
              </a:rPr>
              <a:t>Дополнительные вопросы</a:t>
            </a:r>
            <a:endParaRPr lang="ru-RU" dirty="0">
              <a:solidFill>
                <a:srgbClr val="8F00FF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86" y="0"/>
            <a:ext cx="446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F00FF"/>
                </a:solidFill>
                <a:latin typeface="+mj-lt"/>
                <a:ea typeface="+mj-ea"/>
                <a:cs typeface="+mj-cs"/>
              </a:rPr>
              <a:t>Популярные вопросы и </a:t>
            </a:r>
            <a:r>
              <a:rPr lang="ru-RU" sz="2400" b="1" dirty="0" smtClean="0">
                <a:solidFill>
                  <a:srgbClr val="8F00FF"/>
                </a:solidFill>
                <a:latin typeface="+mj-lt"/>
                <a:ea typeface="+mj-ea"/>
                <a:cs typeface="+mj-cs"/>
              </a:rPr>
              <a:t>ответы:</a:t>
            </a:r>
            <a:endParaRPr lang="ru-RU" sz="2400" b="1" dirty="0">
              <a:solidFill>
                <a:srgbClr val="8F00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0" y="389657"/>
            <a:ext cx="4355976" cy="144016"/>
            <a:chOff x="0" y="692501"/>
            <a:chExt cx="2624903" cy="97077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134076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r>
              <a:rPr lang="ru-RU" b="1" dirty="0" smtClean="0"/>
              <a:t>Вопрос № 15</a:t>
            </a:r>
            <a:r>
              <a:rPr lang="ru-RU" dirty="0" smtClean="0"/>
              <a:t> – Что является подтверждением статуса студента?</a:t>
            </a:r>
          </a:p>
          <a:p>
            <a:r>
              <a:rPr lang="ru-RU" u="sng" dirty="0" smtClean="0"/>
              <a:t>Ответ:</a:t>
            </a:r>
            <a:r>
              <a:rPr lang="ru-RU" dirty="0" smtClean="0"/>
              <a:t> Справка выданная учебным заведением, подтверждающая что заявитель является студентом.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Вопрос № 16 </a:t>
            </a:r>
            <a:r>
              <a:rPr lang="ru-RU" dirty="0" smtClean="0"/>
              <a:t>– Как должна быть оформлена справка об </a:t>
            </a:r>
            <a:r>
              <a:rPr lang="ru-RU" dirty="0" err="1" smtClean="0"/>
              <a:t>отсутсвии</a:t>
            </a:r>
            <a:r>
              <a:rPr lang="ru-RU" dirty="0" smtClean="0"/>
              <a:t> конфликта интересов?</a:t>
            </a:r>
          </a:p>
          <a:p>
            <a:r>
              <a:rPr lang="ru-RU" u="sng" dirty="0"/>
              <a:t>Ответ</a:t>
            </a:r>
            <a:r>
              <a:rPr lang="ru-RU" dirty="0" smtClean="0"/>
              <a:t>: </a:t>
            </a:r>
          </a:p>
          <a:p>
            <a:pPr algn="ctr"/>
            <a:r>
              <a:rPr lang="ru-RU" dirty="0"/>
              <a:t>СПРАВКА</a:t>
            </a:r>
          </a:p>
          <a:p>
            <a:r>
              <a:rPr lang="ru-RU" i="1" dirty="0"/>
              <a:t>[Название образовательной организации]</a:t>
            </a:r>
            <a:r>
              <a:rPr lang="ru-RU" dirty="0"/>
              <a:t> не возражает против участия студента [</a:t>
            </a:r>
            <a:r>
              <a:rPr lang="ru-RU" i="1" dirty="0"/>
              <a:t>Фамилия Имя Отчество]</a:t>
            </a:r>
            <a:r>
              <a:rPr lang="ru-RU" dirty="0"/>
              <a:t> в конкурсе «Студенческий </a:t>
            </a:r>
            <a:r>
              <a:rPr lang="ru-RU" dirty="0" err="1"/>
              <a:t>стартап</a:t>
            </a:r>
            <a:r>
              <a:rPr lang="ru-RU" dirty="0"/>
              <a:t>» и уведомляет об отсутствии конфликта интересов в отношении использования объектов интеллектуальной собственности.</a:t>
            </a:r>
          </a:p>
          <a:p>
            <a:r>
              <a:rPr lang="ru-RU" dirty="0"/>
              <a:t> </a:t>
            </a:r>
          </a:p>
          <a:p>
            <a:r>
              <a:rPr lang="ru-RU" smtClean="0"/>
              <a:t>Декан                                                        </a:t>
            </a:r>
            <a:r>
              <a:rPr lang="ru-RU" i="1" dirty="0"/>
              <a:t>Подпись</a:t>
            </a:r>
            <a:r>
              <a:rPr lang="ru-RU" dirty="0"/>
              <a:t> /Фамилия И.О./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                                                                    М.П.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45" y="5661248"/>
            <a:ext cx="151874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>
            <a:off x="3022474" y="-25311"/>
            <a:ext cx="6121526" cy="1800326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" name="Прямоугольник 9"/>
          <p:cNvSpPr/>
          <p:nvPr/>
        </p:nvSpPr>
        <p:spPr>
          <a:xfrm>
            <a:off x="5275122" y="-25311"/>
            <a:ext cx="3868878" cy="1811885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DDAE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3022474" y="1726072"/>
            <a:ext cx="6121524" cy="5131928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9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" name="Квадрат"/>
          <p:cNvSpPr/>
          <p:nvPr/>
        </p:nvSpPr>
        <p:spPr>
          <a:xfrm>
            <a:off x="5281544" y="1764917"/>
            <a:ext cx="3868878" cy="5131928"/>
          </a:xfrm>
          <a:prstGeom prst="rect">
            <a:avLst/>
          </a:prstGeom>
          <a:solidFill>
            <a:srgbClr val="8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" name="Прямоугольник 13"/>
          <p:cNvSpPr/>
          <p:nvPr/>
        </p:nvSpPr>
        <p:spPr>
          <a:xfrm>
            <a:off x="3022474" y="5340367"/>
            <a:ext cx="2258750" cy="1515887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858069" y="2060848"/>
            <a:ext cx="270298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Почта</a:t>
            </a:r>
            <a:endPara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info@fasie.ru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</a:t>
            </a:r>
            <a:endPara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(495) 231-19-06 </a:t>
            </a:r>
            <a:endPara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добавочный 124 или 142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34896" r="19769" b="32552"/>
          <a:stretch/>
        </p:blipFill>
        <p:spPr bwMode="auto">
          <a:xfrm>
            <a:off x="570037" y="4501586"/>
            <a:ext cx="1965708" cy="2310257"/>
          </a:xfrm>
          <a:prstGeom prst="rect">
            <a:avLst/>
          </a:prstGeom>
          <a:solidFill>
            <a:srgbClr val="ADDAE3"/>
          </a:solidFill>
          <a:ln>
            <a:noFill/>
          </a:ln>
          <a:extLst/>
        </p:spPr>
      </p:pic>
      <p:sp>
        <p:nvSpPr>
          <p:cNvPr id="14" name="Прямоугольник 13"/>
          <p:cNvSpPr/>
          <p:nvPr/>
        </p:nvSpPr>
        <p:spPr>
          <a:xfrm>
            <a:off x="211279" y="2953400"/>
            <a:ext cx="282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внимание!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140A3EF-AD60-FCFE-F5E0-5B7844E4A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60" y="5175570"/>
            <a:ext cx="1641462" cy="1724605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83" y="188640"/>
            <a:ext cx="1224136" cy="80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75488"/>
            <a:ext cx="1890216" cy="18638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216284"/>
            <a:ext cx="2962421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aseline="30000" dirty="0">
                <a:solidFill>
                  <a:schemeClr val="accent1"/>
                </a:solidFill>
              </a:rPr>
              <a:t>https://t.me/fasie_bot</a:t>
            </a:r>
          </a:p>
        </p:txBody>
      </p:sp>
    </p:spTree>
    <p:extLst>
      <p:ext uri="{BB962C8B-B14F-4D97-AF65-F5344CB8AC3E}">
        <p14:creationId xmlns:p14="http://schemas.microsoft.com/office/powerpoint/2010/main" val="31250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88664"/>
            <a:ext cx="606936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Региональные гранты </a:t>
            </a:r>
            <a:r>
              <a:rPr lang="ru-RU" sz="3600" b="1" dirty="0">
                <a:solidFill>
                  <a:srgbClr val="FF0000"/>
                </a:solidFill>
              </a:rPr>
              <a:t>для молодых предпринимателей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граждане до 25 лет, которые решили открыть свое дело, могут получить грант от 100 до 500 тыс. рублей </a:t>
            </a:r>
            <a:endParaRPr lang="ru-RU" sz="2800" dirty="0" smtClean="0"/>
          </a:p>
          <a:p>
            <a:r>
              <a:rPr lang="ru-RU" sz="2800" dirty="0" smtClean="0"/>
              <a:t>Юридические </a:t>
            </a:r>
            <a:r>
              <a:rPr lang="ru-RU" sz="2800" dirty="0"/>
              <a:t>лица, основанные лицами в возрасте </a:t>
            </a:r>
            <a:r>
              <a:rPr lang="ru-RU" sz="2800" dirty="0" smtClean="0"/>
              <a:t> </a:t>
            </a:r>
            <a:r>
              <a:rPr lang="ru-RU" sz="2800" dirty="0"/>
              <a:t>до 25 лет (</a:t>
            </a:r>
            <a:r>
              <a:rPr lang="ru-RU" sz="2800" dirty="0" smtClean="0"/>
              <a:t>включительно)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этом если речь  </a:t>
            </a:r>
            <a:r>
              <a:rPr lang="ru-RU" sz="2400" dirty="0" smtClean="0"/>
              <a:t>идет об ООО</a:t>
            </a:r>
            <a:r>
              <a:rPr lang="ru-RU" sz="2400" dirty="0" smtClean="0"/>
              <a:t>, </a:t>
            </a:r>
            <a:r>
              <a:rPr lang="ru-RU" sz="2400" dirty="0"/>
              <a:t>то молодой человек должен владеть долей в компании свыше 50%</a:t>
            </a:r>
            <a:endParaRPr lang="ru-RU" sz="2800" dirty="0" smtClean="0"/>
          </a:p>
          <a:p>
            <a:r>
              <a:rPr lang="ru-RU" sz="2800" dirty="0" smtClean="0"/>
              <a:t>Подготовить </a:t>
            </a:r>
            <a:r>
              <a:rPr lang="ru-RU" sz="2800" dirty="0"/>
              <a:t>заявку или написать бизнес-план вам помогут в государственных центрах «Мой бизнес</a:t>
            </a:r>
            <a:r>
              <a:rPr lang="ru-RU" sz="2800" dirty="0" smtClean="0"/>
              <a:t>» (</a:t>
            </a:r>
            <a:r>
              <a:rPr lang="en-US" sz="2800" dirty="0">
                <a:hlinkClick r:id="rId2"/>
              </a:rPr>
              <a:t>https://msppk.ru/contacts/</a:t>
            </a:r>
            <a:r>
              <a:rPr lang="ru-RU" sz="2800" dirty="0" smtClean="0"/>
              <a:t>)</a:t>
            </a:r>
          </a:p>
          <a:p>
            <a:endParaRPr lang="ru-RU" sz="2800" dirty="0"/>
          </a:p>
        </p:txBody>
      </p:sp>
      <p:sp>
        <p:nvSpPr>
          <p:cNvPr id="4" name="AutoShape 2" descr="https://xn--90aifddrld7a.xn--p1ai/local/templates/moibiznes/img/header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60648"/>
            <a:ext cx="2084832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7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88664"/>
            <a:ext cx="606936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Каковы условия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получения </a:t>
            </a:r>
            <a:r>
              <a:rPr lang="ru-RU" sz="3600" b="1" dirty="0">
                <a:solidFill>
                  <a:srgbClr val="FF0000"/>
                </a:solidFill>
              </a:rPr>
              <a:t>гранта?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96016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r>
              <a:rPr lang="ru-RU" sz="2400" dirty="0"/>
              <a:t>Прохождение бесплатного обучения в центре «Мой бизнес» по основам предпринимательской деятельности (вы должны разбираться в условиях ведения бизнеса, мерах поддержки и нововведениях в законодательстве). Длительность обучения – не менее 16 часов. Если </a:t>
            </a:r>
            <a:r>
              <a:rPr lang="ru-RU" sz="2400" dirty="0" smtClean="0"/>
              <a:t>Вы </a:t>
            </a:r>
            <a:r>
              <a:rPr lang="ru-RU" sz="2400" dirty="0"/>
              <a:t>уже обучились по программе центра или Корпорации МСП, то можете использовать полученный сертификат (срок его действия не менее года).</a:t>
            </a:r>
          </a:p>
          <a:p>
            <a:r>
              <a:rPr lang="ru-RU" sz="2400" dirty="0"/>
              <a:t>Софинансирование не менее 25% от стоимости проекта (например, если вы хотите приобрести на средства гранта оборудование, то 25% от его стоимости должны добавить из своих </a:t>
            </a:r>
            <a:r>
              <a:rPr lang="ru-RU" sz="2400" dirty="0" smtClean="0"/>
              <a:t>денег. В данной ситуации деньги Фонда содействия инновациям будут служить  в качестве софинансирования.</a:t>
            </a:r>
            <a:endParaRPr lang="ru-RU" sz="2400" dirty="0"/>
          </a:p>
        </p:txBody>
      </p:sp>
      <p:sp>
        <p:nvSpPr>
          <p:cNvPr id="4" name="AutoShape 2" descr="https://xn--90aifddrld7a.xn--p1ai/local/templates/moibiznes/img/header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60648"/>
            <a:ext cx="2084832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40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716016" y="3212976"/>
            <a:ext cx="2980134" cy="29098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800" b="1" dirty="0" err="1">
                <a:solidFill>
                  <a:srgbClr val="7030A0"/>
                </a:solidFill>
                <a:latin typeface="Arial" charset="0"/>
                <a:cs typeface="Arial" charset="0"/>
                <a:sym typeface="Arial" charset="0"/>
              </a:rPr>
              <a:t>Полетаев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endParaRPr lang="ru-RU" sz="1800" b="1" dirty="0">
              <a:solidFill>
                <a:srgbClr val="7030A0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b="1" dirty="0" err="1">
                <a:solidFill>
                  <a:srgbClr val="7030A0"/>
                </a:solidFill>
                <a:latin typeface="Arial" charset="0"/>
                <a:cs typeface="Arial" charset="0"/>
                <a:sym typeface="Arial" charset="0"/>
              </a:rPr>
              <a:t>Георгий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charset="0"/>
                <a:cs typeface="Arial" charset="0"/>
                <a:sym typeface="Arial" charset="0"/>
              </a:rPr>
              <a:t>Михайлович</a:t>
            </a:r>
            <a:endParaRPr lang="en-US" sz="1800" b="1" dirty="0">
              <a:solidFill>
                <a:srgbClr val="7030A0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1800" dirty="0">
                <a:solidFill>
                  <a:srgbClr val="7030A0"/>
                </a:solidFill>
                <a:latin typeface="Arial" charset="0"/>
                <a:cs typeface="Arial" charset="0"/>
                <a:sym typeface="Arial" charset="0"/>
              </a:rPr>
              <a:t>+7 (902) 472-42-68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500" u="sng" dirty="0">
                <a:solidFill>
                  <a:srgbClr val="7030A0"/>
                </a:solidFill>
                <a:latin typeface="Arial" charset="0"/>
                <a:cs typeface="Arial" charset="0"/>
                <a:sym typeface="Arial" charset="0"/>
                <a:hlinkClick r:id="rId3"/>
              </a:rPr>
              <a:t>poletaev@permsc.ru</a:t>
            </a:r>
            <a:endParaRPr lang="ru-RU" sz="1500" u="sng" dirty="0">
              <a:solidFill>
                <a:srgbClr val="7030A0"/>
              </a:solidFill>
              <a:latin typeface="Arial" charset="0"/>
              <a:cs typeface="Arial" charset="0"/>
              <a:sym typeface="Arial" charset="0"/>
              <a:hlinkClick r:id="rId3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1500" dirty="0" err="1">
                <a:solidFill>
                  <a:srgbClr val="7030A0"/>
                </a:solidFill>
                <a:latin typeface="Arial" charset="0"/>
                <a:cs typeface="Arial" charset="0"/>
                <a:sym typeface="Arial" charset="0"/>
                <a:hlinkClick r:id="rId3"/>
              </a:rPr>
              <a:t>Соцсети</a:t>
            </a:r>
            <a:r>
              <a:rPr lang="ru-RU" sz="1500" dirty="0">
                <a:solidFill>
                  <a:srgbClr val="7030A0"/>
                </a:solidFill>
                <a:latin typeface="Arial" charset="0"/>
                <a:cs typeface="Arial" charset="0"/>
                <a:sym typeface="Arial" charset="0"/>
                <a:hlinkClick r:id="rId3"/>
              </a:rPr>
              <a:t>: </a:t>
            </a:r>
            <a:r>
              <a:rPr lang="en-US" sz="1500" dirty="0">
                <a:solidFill>
                  <a:srgbClr val="7030A0"/>
                </a:solidFill>
                <a:latin typeface="Arial" charset="0"/>
                <a:cs typeface="Arial" charset="0"/>
                <a:sym typeface="Arial" charset="0"/>
                <a:hlinkClick r:id="rId3"/>
              </a:rPr>
              <a:t>https://</a:t>
            </a:r>
            <a:r>
              <a:rPr lang="en-US" sz="1500" dirty="0" smtClean="0">
                <a:solidFill>
                  <a:srgbClr val="7030A0"/>
                </a:solidFill>
                <a:latin typeface="Arial" charset="0"/>
                <a:cs typeface="Arial" charset="0"/>
                <a:sym typeface="Arial" charset="0"/>
                <a:hlinkClick r:id="rId3"/>
              </a:rPr>
              <a:t>vk.com/fasie.perm</a:t>
            </a:r>
            <a:endParaRPr lang="ru-RU" sz="1500" dirty="0" smtClean="0">
              <a:solidFill>
                <a:srgbClr val="7030A0"/>
              </a:solidFill>
              <a:latin typeface="Arial" charset="0"/>
              <a:cs typeface="Arial" charset="0"/>
              <a:sym typeface="Arial" charset="0"/>
              <a:hlinkClick r:id="rId3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ru-RU" sz="1600" baseline="30000" dirty="0" smtClean="0"/>
          </a:p>
          <a:p>
            <a:pPr marL="0" indent="0" algn="ctr">
              <a:spcBef>
                <a:spcPct val="0"/>
              </a:spcBef>
              <a:buNone/>
            </a:pPr>
            <a:endParaRPr lang="en-US" sz="1500" dirty="0">
              <a:solidFill>
                <a:srgbClr val="7030A0"/>
              </a:solidFill>
              <a:latin typeface="Arial" charset="0"/>
              <a:cs typeface="Arial" charset="0"/>
              <a:sym typeface="Arial" charset="0"/>
              <a:hlinkClick r:id="rId3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058054" y="2186863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350" b="1" dirty="0">
                <a:solidFill>
                  <a:srgbClr val="7030A0"/>
                </a:solidFill>
                <a:latin typeface="Arial" charset="0"/>
                <a:sym typeface="Arial" charset="0"/>
              </a:rPr>
              <a:t>Региональное </a:t>
            </a:r>
            <a:r>
              <a:rPr lang="en-US" sz="1350" b="1" dirty="0">
                <a:solidFill>
                  <a:srgbClr val="7030A0"/>
                </a:solidFill>
                <a:latin typeface="Arial" charset="0"/>
                <a:sym typeface="Arial" charset="0"/>
              </a:rPr>
              <a:t/>
            </a:r>
            <a:br>
              <a:rPr lang="en-US" sz="1350" b="1" dirty="0">
                <a:solidFill>
                  <a:srgbClr val="7030A0"/>
                </a:solidFill>
                <a:latin typeface="Arial" charset="0"/>
                <a:sym typeface="Arial" charset="0"/>
              </a:rPr>
            </a:br>
            <a:r>
              <a:rPr lang="ru-RU" sz="1350" b="1" dirty="0">
                <a:solidFill>
                  <a:srgbClr val="7030A0"/>
                </a:solidFill>
                <a:latin typeface="Arial" charset="0"/>
                <a:sym typeface="Arial" charset="0"/>
              </a:rPr>
              <a:t>представительство Фонда</a:t>
            </a:r>
            <a:r>
              <a:rPr lang="en-US" sz="1350" b="1" dirty="0">
                <a:solidFill>
                  <a:srgbClr val="7030A0"/>
                </a:solidFill>
                <a:latin typeface="Arial" charset="0"/>
                <a:sym typeface="Arial" charset="0"/>
              </a:rPr>
              <a:t/>
            </a:r>
            <a:br>
              <a:rPr lang="en-US" sz="1350" b="1" dirty="0">
                <a:solidFill>
                  <a:srgbClr val="7030A0"/>
                </a:solidFill>
                <a:latin typeface="Arial" charset="0"/>
                <a:sym typeface="Arial" charset="0"/>
              </a:rPr>
            </a:br>
            <a:r>
              <a:rPr lang="ru-RU" sz="1350" b="1" dirty="0">
                <a:solidFill>
                  <a:srgbClr val="7030A0"/>
                </a:solidFill>
                <a:latin typeface="Arial" charset="0"/>
                <a:sym typeface="Arial" charset="0"/>
              </a:rPr>
              <a:t> содействия инновациям</a:t>
            </a:r>
            <a:r>
              <a:rPr lang="en-US" sz="1350" b="1" dirty="0">
                <a:solidFill>
                  <a:srgbClr val="7030A0"/>
                </a:solidFill>
                <a:latin typeface="Arial" charset="0"/>
                <a:sym typeface="Arial" charset="0"/>
              </a:rPr>
              <a:t> </a:t>
            </a:r>
            <a:r>
              <a:rPr lang="ru-RU" sz="1350" b="1" dirty="0">
                <a:solidFill>
                  <a:srgbClr val="7030A0"/>
                </a:solidFill>
                <a:latin typeface="Arial" charset="0"/>
                <a:sym typeface="Arial" charset="0"/>
              </a:rPr>
              <a:t/>
            </a:r>
            <a:br>
              <a:rPr lang="ru-RU" sz="1350" b="1" dirty="0">
                <a:solidFill>
                  <a:srgbClr val="7030A0"/>
                </a:solidFill>
                <a:latin typeface="Arial" charset="0"/>
                <a:sym typeface="Arial" charset="0"/>
              </a:rPr>
            </a:br>
            <a:r>
              <a:rPr lang="ru-RU" sz="1350" b="1" dirty="0">
                <a:solidFill>
                  <a:srgbClr val="7030A0"/>
                </a:solidFill>
                <a:latin typeface="Arial" charset="0"/>
                <a:sym typeface="Arial" charset="0"/>
              </a:rPr>
              <a:t>в Пермском крае</a:t>
            </a:r>
            <a:endParaRPr lang="ru-RU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1215"/>
            <a:ext cx="4749072" cy="476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Студенческий </a:t>
            </a:r>
            <a:r>
              <a:rPr lang="ru-RU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b="1" i="1" dirty="0" smtClean="0">
                <a:solidFill>
                  <a:srgbClr val="FBB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043608" y="1556792"/>
            <a:ext cx="7713677" cy="26309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«Студенческий стартап»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реализуется Фондом в рамках федерального проекта «Платформа Университетского технологического предпринимательства»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Администратор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федерального проекта: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программы: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2022-2030 годы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грантов по программе: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тыс. единиц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0" y="1013595"/>
            <a:ext cx="3059832" cy="144016"/>
            <a:chOff x="0" y="692501"/>
            <a:chExt cx="2624903" cy="9707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11560" y="1790818"/>
            <a:ext cx="144016" cy="180020"/>
          </a:xfrm>
          <a:prstGeom prst="rect">
            <a:avLst/>
          </a:prstGeom>
          <a:solidFill>
            <a:srgbClr val="8F00FF"/>
          </a:solidFill>
          <a:ln>
            <a:solidFill>
              <a:srgbClr val="8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9944" y="2708920"/>
            <a:ext cx="144016" cy="180020"/>
          </a:xfrm>
          <a:prstGeom prst="rect">
            <a:avLst/>
          </a:prstGeom>
          <a:solidFill>
            <a:srgbClr val="ED3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9944" y="3284984"/>
            <a:ext cx="144016" cy="18002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9944" y="3846562"/>
            <a:ext cx="144016" cy="18002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757" y="3302194"/>
            <a:ext cx="1361558" cy="136155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776985" y="4748509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fasie.ru/</a:t>
            </a:r>
            <a:r>
              <a:rPr lang="en-US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studstartup</a:t>
            </a:r>
            <a:endParaRPr lang="ru-RU" b="1" u="sng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4797152"/>
            <a:ext cx="4824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Цель программы - предоставить студенту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самому или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составе команды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получить опыт коммерциализации идеи/задела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, а также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опыт предпринимательства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путем создания и развития стартапа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21009" y="4576910"/>
            <a:ext cx="5184576" cy="1732409"/>
          </a:xfrm>
          <a:prstGeom prst="frame">
            <a:avLst/>
          </a:prstGeom>
          <a:gradFill>
            <a:gsLst>
              <a:gs pos="0">
                <a:srgbClr val="ADDAE3"/>
              </a:gs>
              <a:gs pos="33000">
                <a:srgbClr val="ADDAE3"/>
              </a:gs>
              <a:gs pos="100000">
                <a:srgbClr val="FFAC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1093296" cy="53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17" y="5445224"/>
            <a:ext cx="1633955" cy="12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981">
            <a:off x="6372200" y="551211"/>
            <a:ext cx="2798086" cy="144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40" y="105045"/>
            <a:ext cx="655080" cy="10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70"/>
          <a:stretch/>
        </p:blipFill>
        <p:spPr bwMode="auto">
          <a:xfrm flipH="1">
            <a:off x="7236297" y="-115301"/>
            <a:ext cx="5040561" cy="6973301"/>
          </a:xfrm>
          <a:prstGeom prst="hex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213309"/>
            <a:ext cx="576064" cy="576064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466977"/>
            <a:ext cx="7948776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Размер гранта – 1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Количество грантов в 202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 –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Срок выполнения проекта – 12 месяцев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Количество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этапов – 2 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Заявитель – физическое лицо (студент ВУЗа РФ, аспирант)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7222" y="2882747"/>
            <a:ext cx="6482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Перечисление средств гранта: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средств гранта после подписания Договора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средств гранта после успешного завершения 1 этапа</a:t>
            </a:r>
            <a:endParaRPr lang="ru-RU" sz="1600" b="1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71569"/>
            <a:ext cx="5587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F00FF"/>
                </a:solidFill>
                <a:latin typeface="+mj-lt"/>
                <a:ea typeface="+mj-ea"/>
                <a:cs typeface="+mj-cs"/>
              </a:rPr>
              <a:t>О программе «Студенческий стартап» </a:t>
            </a:r>
          </a:p>
        </p:txBody>
      </p:sp>
      <p:pic>
        <p:nvPicPr>
          <p:cNvPr id="13" name="Picture 6" descr="H:\ПРОЕКТЫ\2022 01 28 СтудСтартап\Студенческий Стартап v1.1\1-Знак-рубл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01034"/>
            <a:ext cx="2088232" cy="27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35696" y="4101075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заявка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успешно завершившего программу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«УМНИК»,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 заявляемого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проекту, поддержанному по программе «УМНИК», оценка по критерию «Технологичность стартап-проекта»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максимальной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4822"/>
            <a:ext cx="730324" cy="93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40" y="5598590"/>
            <a:ext cx="1633955" cy="1287538"/>
          </a:xfrm>
          <a:prstGeom prst="rect">
            <a:avLst/>
          </a:prstGeom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6" y="5903165"/>
            <a:ext cx="1381351" cy="6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31837" y="984609"/>
            <a:ext cx="3794538" cy="144016"/>
            <a:chOff x="0" y="692501"/>
            <a:chExt cx="2624903" cy="97077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5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40" y="105045"/>
            <a:ext cx="655080" cy="10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213309"/>
            <a:ext cx="576064" cy="576064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5061" y="1629754"/>
            <a:ext cx="6482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транш 100 000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71569"/>
            <a:ext cx="5587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F00FF"/>
                </a:solidFill>
                <a:latin typeface="+mj-lt"/>
                <a:ea typeface="+mj-ea"/>
                <a:cs typeface="+mj-cs"/>
              </a:rPr>
              <a:t>О программе «Студенческий стартап» </a:t>
            </a:r>
          </a:p>
        </p:txBody>
      </p:sp>
      <p:pic>
        <p:nvPicPr>
          <p:cNvPr id="13" name="Picture 6" descr="H:\ПРОЕКТЫ\2022 01 28 СтудСтартап\Студенческий Стартап v1.1\1-Знак-рубл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835" y="-267411"/>
            <a:ext cx="2088232" cy="27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40" y="5598590"/>
            <a:ext cx="1633955" cy="1287538"/>
          </a:xfrm>
          <a:prstGeom prst="rect">
            <a:avLst/>
          </a:prstGeom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6" y="5903165"/>
            <a:ext cx="1381351" cy="6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31837" y="984609"/>
            <a:ext cx="3794538" cy="144016"/>
            <a:chOff x="0" y="692501"/>
            <a:chExt cx="2624903" cy="97077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20277" y="2989224"/>
            <a:ext cx="3447668" cy="1323439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Вознаграждение </a:t>
            </a:r>
            <a:br>
              <a:rPr lang="ru-RU" sz="24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гранту</a:t>
            </a:r>
          </a:p>
          <a:p>
            <a:endParaRPr lang="ru-RU" sz="1600" b="1" dirty="0" smtClean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1" y="2989224"/>
            <a:ext cx="4254052" cy="1323439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 в уставной капитал (10 тыс. руб.)</a:t>
            </a:r>
          </a:p>
          <a:p>
            <a:endParaRPr lang="ru-RU" sz="1600" b="1" dirty="0" smtClean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4365916" y="2300022"/>
            <a:ext cx="2438332" cy="694065"/>
          </a:xfrm>
          <a:prstGeom prst="bentConnector2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endCxn id="21" idx="0"/>
          </p:cNvCxnSpPr>
          <p:nvPr/>
        </p:nvCxnSpPr>
        <p:spPr>
          <a:xfrm rot="10800000" flipV="1">
            <a:off x="2344112" y="2307858"/>
            <a:ext cx="2021807" cy="681365"/>
          </a:xfrm>
          <a:prstGeom prst="bentConnector2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9" idx="2"/>
          </p:cNvCxnSpPr>
          <p:nvPr/>
        </p:nvCxnSpPr>
        <p:spPr>
          <a:xfrm flipV="1">
            <a:off x="4546468" y="2152974"/>
            <a:ext cx="1" cy="147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213309"/>
            <a:ext cx="576064" cy="576064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8460432" y="6213309"/>
            <a:ext cx="576064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1345318"/>
            <a:ext cx="7515908" cy="329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r>
              <a:rPr lang="ru-RU" sz="16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связанные с регистрацией юридического лица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том числе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взносы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уставный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капитал,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заработной </a:t>
            </a:r>
            <a:r>
              <a:rPr lang="ru-RU" sz="1600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вознаграждений физическим лицам по договорам гражданско-правового характера и начислений на такие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выплаты,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Приобретение/аренда </a:t>
            </a:r>
            <a:r>
              <a:rPr lang="ru-RU" sz="16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материалов, сырья,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ПО, комплектующих, а также регистрация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 на созданную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интеллектуальную собственность,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</a:t>
            </a:r>
            <a:r>
              <a:rPr lang="ru-RU" sz="16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выполняемых сторонними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юр. лицами,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индивидуальными предпринимателями и плательщиками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налога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</a:t>
            </a:r>
            <a:r>
              <a:rPr lang="ru-RU" sz="16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 обоснованные затраты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связанные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реализацией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стартап-проекта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5253204"/>
            <a:ext cx="65798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взносы в уставный капитал и/или на расчетный счет созданного </a:t>
            </a:r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проекта юридического лица в любой удобной форме (и </a:t>
            </a:r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затраты, осуществленные 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расчетного счета юридического лица) </a:t>
            </a:r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составлять от 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до 100% от размера гранта</a:t>
            </a:r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уставного капитала, формируемого за счет средств гранта, не может быть более 20% от общей суммы гранта.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8503"/>
            <a:ext cx="3672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8F00FF"/>
                </a:solidFill>
                <a:latin typeface="+mj-lt"/>
                <a:ea typeface="+mj-ea"/>
                <a:cs typeface="+mj-cs"/>
              </a:rPr>
              <a:t>Направления поддержки:</a:t>
            </a:r>
            <a:endParaRPr lang="en-US" sz="2400" b="1" dirty="0">
              <a:solidFill>
                <a:srgbClr val="8F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5040560" cy="6857998"/>
          </a:xfrm>
          <a:prstGeom prst="hex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164289" y="4336032"/>
            <a:ext cx="1452239" cy="824307"/>
          </a:xfrm>
          <a:prstGeom prst="roundRect">
            <a:avLst>
              <a:gd name="adj" fmla="val 50000"/>
            </a:avLst>
          </a:prstGeom>
          <a:solidFill>
            <a:srgbClr val="FFCC0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-2918" y="757711"/>
            <a:ext cx="3794538" cy="144016"/>
            <a:chOff x="0" y="692501"/>
            <a:chExt cx="2624903" cy="97077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" y="5944274"/>
            <a:ext cx="1165327" cy="6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54434"/>
            <a:ext cx="1633955" cy="12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 txBox="1">
            <a:spLocks/>
          </p:cNvSpPr>
          <p:nvPr/>
        </p:nvSpPr>
        <p:spPr>
          <a:xfrm>
            <a:off x="8460432" y="6213309"/>
            <a:ext cx="576064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456" y="399147"/>
            <a:ext cx="78639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ru-RU" b="1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Студенческого стартапа» отбираются проекты по следующим тематическим </a:t>
            </a:r>
            <a:r>
              <a:rPr lang="ru-RU" b="1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направлениям (</a:t>
            </a:r>
            <a:r>
              <a:rPr lang="ru-RU" b="1" i="1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лотам</a:t>
            </a:r>
            <a:r>
              <a:rPr lang="ru-RU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ru-RU" sz="1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0417" y="1569057"/>
            <a:ext cx="6678488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933FF"/>
              </a:buClr>
              <a:buSzPct val="135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Н1.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33FF"/>
              </a:buClr>
              <a:buSzPct val="135000"/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33FF"/>
              </a:buClr>
              <a:buSzPct val="135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Н2.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технологии здоровьесбережения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33FF"/>
              </a:buClr>
              <a:buSzPct val="135000"/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33FF"/>
              </a:buClr>
              <a:buSzPct val="135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Н3.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материалы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химические технологии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33FF"/>
              </a:buClr>
              <a:buSzPct val="135000"/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568800">
              <a:buClr>
                <a:srgbClr val="9933FF"/>
              </a:buClr>
              <a:buSzPct val="135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Н4.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приборы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интеллектуальные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			  производственные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33FF"/>
              </a:buClr>
              <a:buSzPct val="135000"/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33FF"/>
              </a:buClr>
              <a:buSzPct val="135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Н5.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Биотехнологии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33FF"/>
              </a:buClr>
              <a:buSzPct val="135000"/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33FF"/>
              </a:buClr>
              <a:buSzPct val="135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Н6.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Ресурсосберегающая энергетика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33FF"/>
              </a:buClr>
              <a:buSzPct val="135000"/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33FF"/>
              </a:buClr>
              <a:buSzPct val="135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Н7.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Креативные индустрии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 rot="5400000">
            <a:off x="-1501733" y="3286070"/>
            <a:ext cx="3794538" cy="144016"/>
            <a:chOff x="0" y="692501"/>
            <a:chExt cx="2624903" cy="97077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" y="5860436"/>
            <a:ext cx="1309343" cy="7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62" y="329908"/>
            <a:ext cx="1633955" cy="1287538"/>
          </a:xfrm>
          <a:prstGeom prst="rect">
            <a:avLst/>
          </a:prstGeom>
        </p:spPr>
      </p:pic>
      <p:pic>
        <p:nvPicPr>
          <p:cNvPr id="28" name="Picture 2" descr="H:\ПРОЕКТЫ\2022 01 28 СтудСтартап\Вся графика\Прозрачные буквы и фигуры\Призмы, фигуры\Angle_A2\Atom_5_-_Icosa00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94764"/>
            <a:ext cx="4494609" cy="44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7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 txBox="1">
            <a:spLocks/>
          </p:cNvSpPr>
          <p:nvPr/>
        </p:nvSpPr>
        <p:spPr>
          <a:xfrm>
            <a:off x="8460432" y="6213309"/>
            <a:ext cx="576064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456" y="368371"/>
            <a:ext cx="786397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</a:t>
            </a:r>
            <a:r>
              <a:rPr lang="ru-RU" sz="2000" b="1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отбора </a:t>
            </a:r>
            <a:r>
              <a:rPr lang="ru-RU" sz="2000" b="1" dirty="0" err="1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20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-проектов</a:t>
            </a:r>
            <a:r>
              <a:rPr lang="en-US" sz="20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Программы </a:t>
            </a:r>
            <a:r>
              <a:rPr lang="ru-RU" sz="2000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следующие:</a:t>
            </a:r>
            <a:endParaRPr lang="ru-RU" sz="16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0417" y="1569057"/>
            <a:ext cx="6678488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endParaRPr lang="ru-RU" dirty="0"/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микроэлектроника; 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беспилотные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летательные аппараты; 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станкостроение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искусственный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интеллект; 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технологии; 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персонализированная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медицина; 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агробиотехнологии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 rot="5400000">
            <a:off x="-1501733" y="3286070"/>
            <a:ext cx="3794538" cy="144016"/>
            <a:chOff x="0" y="692501"/>
            <a:chExt cx="2624903" cy="97077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" y="5860436"/>
            <a:ext cx="1309343" cy="7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62" y="329908"/>
            <a:ext cx="1633955" cy="1287538"/>
          </a:xfrm>
          <a:prstGeom prst="rect">
            <a:avLst/>
          </a:prstGeom>
        </p:spPr>
      </p:pic>
      <p:pic>
        <p:nvPicPr>
          <p:cNvPr id="28" name="Picture 2" descr="H:\ПРОЕКТЫ\2022 01 28 СтудСтартап\Вся графика\Прозрачные буквы и фигуры\Призмы, фигуры\Angle_A2\Atom_5_-_Icosa00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94764"/>
            <a:ext cx="4494609" cy="44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 txBox="1">
            <a:spLocks/>
          </p:cNvSpPr>
          <p:nvPr/>
        </p:nvSpPr>
        <p:spPr>
          <a:xfrm>
            <a:off x="8460432" y="6213309"/>
            <a:ext cx="576064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456" y="537646"/>
            <a:ext cx="78639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9933FF"/>
              </a:buClr>
              <a:buSzPct val="135000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Н1.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 rot="5400000">
            <a:off x="-1501733" y="3286070"/>
            <a:ext cx="3794538" cy="144016"/>
            <a:chOff x="0" y="692501"/>
            <a:chExt cx="2624903" cy="97077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" y="5860436"/>
            <a:ext cx="1309343" cy="7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62" y="329908"/>
            <a:ext cx="1633955" cy="1287538"/>
          </a:xfrm>
          <a:prstGeom prst="rect">
            <a:avLst/>
          </a:prstGeom>
        </p:spPr>
      </p:pic>
      <p:pic>
        <p:nvPicPr>
          <p:cNvPr id="28" name="Picture 2" descr="H:\ПРОЕКТЫ\2022 01 28 СтудСтартап\Вся графика\Прозрачные буквы и фигуры\Призмы, фигуры\Angle_A2\Atom_5_-_Icosa0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94764"/>
            <a:ext cx="4494609" cy="44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8361" y="1228397"/>
            <a:ext cx="57578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Системное программное обеспечение и АСУТП (автоматизированные системы управления технологическими процессами).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цифровых сигналов.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Модули операционных систем.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Программные средства защиты.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Инструментальное программное обеспечение.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Утилиты.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Телекоммуникационные системы.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моделирования (с непрерывными и дискретными математическими моделями).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Экспертные системы.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обработки и хранения информации. Инструменты для анализа больших данных (</a:t>
            </a:r>
            <a:r>
              <a:rPr lang="ru-RU" sz="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и технологии передачи данных.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Программные средства обработки и распознавания аудио- видео- и графической информации.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3D-моделирование.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интеллект. Нейрокомпьютерные технологии и эволюционные алгоритмы.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автоматизированного проектирования.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Автоматизированные информационные системы.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автоматизации деятельности предприятий и организаций в различных отраслях и сферах деятельности.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 и </a:t>
            </a:r>
            <a:r>
              <a:rPr lang="ru-RU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интернет-технологии</a:t>
            </a: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Интернет-порталы.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Он-</a:t>
            </a:r>
            <a:r>
              <a:rPr lang="ru-RU" sz="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лайн</a:t>
            </a: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сервисы.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Поисковые интернет-системы.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как услуга (</a:t>
            </a:r>
            <a:r>
              <a:rPr lang="ru-RU" sz="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</a:t>
            </a: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порталы  и документооборот предприятий и организаций на основе </a:t>
            </a:r>
            <a:r>
              <a:rPr lang="ru-RU" sz="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-технологий.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Мультимедийные технологии.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беспроводной связи.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виртуальной и дополненной реальности.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вещей</a:t>
            </a:r>
            <a:r>
              <a:rPr lang="en-US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(Internet of things).</a:t>
            </a:r>
            <a:endParaRPr lang="ru-RU" sz="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распределенного реестра.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программное обеспечение. </a:t>
            </a:r>
            <a:r>
              <a:rPr lang="ru-RU" sz="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Нейрообразование</a:t>
            </a: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Программные продукты для повышения скорости усвоение информации без потери качества усвоения информации. Симуляторы, тренажеры.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Развлекательное и игровое программное обеспечение. </a:t>
            </a:r>
            <a:r>
              <a:rPr lang="ru-RU" sz="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Нейроразвлечения</a:t>
            </a: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спорт. Технологии классификации, выявления и распознавания эмоционального состояния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39194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13610</TotalTime>
  <Words>2667</Words>
  <Application>Microsoft Office PowerPoint</Application>
  <PresentationFormat>Экран (4:3)</PresentationFormat>
  <Paragraphs>377</Paragraphs>
  <Slides>26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1_Тема Office</vt:lpstr>
      <vt:lpstr>Студенческий  Стартап</vt:lpstr>
      <vt:lpstr> Лестница программ Фонда </vt:lpstr>
      <vt:lpstr>Студенческий стартап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Заявка в системе  ФОНД-М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Региональные гранты для молодых предпринимателей </vt:lpstr>
      <vt:lpstr>Каковы условия  получения гранта?</vt:lpstr>
      <vt:lpstr>Презентация PowerPoint</vt:lpstr>
    </vt:vector>
  </TitlesOfParts>
  <Company>FASIE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 Стартап</dc:title>
  <dc:creator>Позднякова Елена Николаевна</dc:creator>
  <cp:lastModifiedBy>Савельева Ольга Васильевна</cp:lastModifiedBy>
  <cp:revision>84</cp:revision>
  <dcterms:created xsi:type="dcterms:W3CDTF">2023-02-08T09:03:57Z</dcterms:created>
  <dcterms:modified xsi:type="dcterms:W3CDTF">2024-04-18T09:00:19Z</dcterms:modified>
</cp:coreProperties>
</file>