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29" r:id="rId1"/>
  </p:sldMasterIdLst>
  <p:sldIdLst>
    <p:sldId id="279" r:id="rId2"/>
  </p:sldIdLst>
  <p:sldSz cx="12192000" cy="6858000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70C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69" autoAdjust="0"/>
    <p:restoredTop sz="94660"/>
  </p:normalViewPr>
  <p:slideViewPr>
    <p:cSldViewPr snapToGrid="0">
      <p:cViewPr>
        <p:scale>
          <a:sx n="120" d="100"/>
          <a:sy n="120" d="100"/>
        </p:scale>
        <p:origin x="840" y="-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17.11.2021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8895877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17.11.2021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6653736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17.11.2021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50909705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17.11.2021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9518666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17.11.2021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08273583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17.11.2021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80287486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17.11.2021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63510010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17.11.2021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33655323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17.11.2021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0881090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17.11.2021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2558308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17.11.2021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2137741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17.11.2021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3617805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17.11.2021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2641238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17.11.2021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1639147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17.11.2021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0798819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17.11.2021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6711136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17.11.2021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7810888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F42CDA26-CF4C-40E1-9EDA-D1E6B9C2A698}" type="datetimeFigureOut">
              <a:rPr lang="ru-RU" smtClean="0"/>
              <a:pPr/>
              <a:t>17.11.2021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6221272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30" r:id="rId1"/>
    <p:sldLayoutId id="2147483931" r:id="rId2"/>
    <p:sldLayoutId id="2147483932" r:id="rId3"/>
    <p:sldLayoutId id="2147483933" r:id="rId4"/>
    <p:sldLayoutId id="2147483934" r:id="rId5"/>
    <p:sldLayoutId id="2147483935" r:id="rId6"/>
    <p:sldLayoutId id="2147483936" r:id="rId7"/>
    <p:sldLayoutId id="2147483937" r:id="rId8"/>
    <p:sldLayoutId id="2147483938" r:id="rId9"/>
    <p:sldLayoutId id="2147483939" r:id="rId10"/>
    <p:sldLayoutId id="2147483940" r:id="rId11"/>
    <p:sldLayoutId id="2147483941" r:id="rId12"/>
    <p:sldLayoutId id="2147483942" r:id="rId13"/>
    <p:sldLayoutId id="2147483943" r:id="rId14"/>
    <p:sldLayoutId id="2147483944" r:id="rId15"/>
    <p:sldLayoutId id="2147483945" r:id="rId16"/>
    <p:sldLayoutId id="2147483946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2771" y="128360"/>
            <a:ext cx="10915650" cy="783109"/>
          </a:xfrm>
        </p:spPr>
        <p:txBody>
          <a:bodyPr>
            <a:normAutofit fontScale="90000"/>
          </a:bodyPr>
          <a:lstStyle/>
          <a:p>
            <a:r>
              <a:rPr lang="ru-RU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Земельный участок по адресу: </a:t>
            </a:r>
            <a:br>
              <a:rPr lang="ru-RU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г. Пермь, Дзержинский район, </a:t>
            </a:r>
            <a:r>
              <a:rPr lang="ru-RU" sz="2000" b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ул.Подлесная</a:t>
            </a:r>
            <a:r>
              <a:rPr lang="ru-RU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41/1,  </a:t>
            </a:r>
            <a:br>
              <a:rPr lang="ru-RU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2000" b="1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ул.Подлесная</a:t>
            </a:r>
            <a:r>
              <a:rPr lang="ru-RU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41/2, </a:t>
            </a:r>
            <a:r>
              <a:rPr lang="ru-RU" sz="2000" b="1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ул.Подлесная</a:t>
            </a:r>
            <a:r>
              <a:rPr lang="ru-RU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41/3</a:t>
            </a:r>
            <a:endParaRPr lang="ru-RU" sz="20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" name="Объект 2"/>
          <p:cNvSpPr>
            <a:spLocks noGrp="1"/>
          </p:cNvSpPr>
          <p:nvPr>
            <p:ph idx="1"/>
          </p:nvPr>
        </p:nvSpPr>
        <p:spPr>
          <a:xfrm>
            <a:off x="7084979" y="1025719"/>
            <a:ext cx="4953295" cy="5367130"/>
          </a:xfrm>
        </p:spPr>
        <p:txBody>
          <a:bodyPr>
            <a:noAutofit/>
          </a:bodyPr>
          <a:lstStyle/>
          <a:p>
            <a:pPr>
              <a:lnSpc>
                <a:spcPts val="1600"/>
              </a:lnSpc>
              <a:spcBef>
                <a:spcPts val="200"/>
              </a:spcBef>
              <a:spcAft>
                <a:spcPts val="200"/>
              </a:spcAft>
            </a:pPr>
            <a:r>
              <a:rPr lang="ru-RU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Кадастровые номера земельных участков 59:01:4410985:5, 59:01:4410985:6, 59:01:4410985:7 </a:t>
            </a:r>
          </a:p>
          <a:p>
            <a:pPr>
              <a:lnSpc>
                <a:spcPts val="1600"/>
              </a:lnSpc>
              <a:spcBef>
                <a:spcPts val="200"/>
              </a:spcBef>
              <a:spcAft>
                <a:spcPts val="200"/>
              </a:spcAft>
            </a:pPr>
            <a:r>
              <a:rPr lang="ru-RU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Площадь земельных участков – 3200 кв.м.</a:t>
            </a:r>
            <a:endParaRPr lang="ru-RU" sz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ts val="1600"/>
              </a:lnSpc>
              <a:spcBef>
                <a:spcPts val="200"/>
              </a:spcBef>
              <a:spcAft>
                <a:spcPts val="200"/>
              </a:spcAft>
            </a:pPr>
            <a:r>
              <a:rPr lang="ru-RU" sz="1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Форма собственности </a:t>
            </a:r>
            <a:r>
              <a:rPr lang="ru-RU" sz="1200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– муниципальная, на земельном участке расположено ветхое жилье, расселение закончится в 2021 году</a:t>
            </a:r>
            <a:r>
              <a:rPr lang="ru-RU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;</a:t>
            </a:r>
          </a:p>
          <a:p>
            <a:pPr>
              <a:lnSpc>
                <a:spcPts val="1600"/>
              </a:lnSpc>
              <a:spcBef>
                <a:spcPts val="200"/>
              </a:spcBef>
              <a:spcAft>
                <a:spcPts val="200"/>
              </a:spcAft>
            </a:pPr>
            <a:r>
              <a:rPr lang="ru-RU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Площадка расположена в микрорайоне Парковый Дзержинского района</a:t>
            </a:r>
            <a:r>
              <a:rPr lang="en-US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;</a:t>
            </a:r>
          </a:p>
          <a:p>
            <a:pPr>
              <a:lnSpc>
                <a:spcPts val="1600"/>
              </a:lnSpc>
              <a:spcBef>
                <a:spcPts val="200"/>
              </a:spcBef>
              <a:spcAft>
                <a:spcPts val="200"/>
              </a:spcAft>
            </a:pPr>
            <a:r>
              <a:rPr lang="ru-RU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Окружение площадки – жилые дома;</a:t>
            </a:r>
          </a:p>
          <a:p>
            <a:pPr>
              <a:lnSpc>
                <a:spcPts val="1600"/>
              </a:lnSpc>
              <a:spcBef>
                <a:spcPts val="200"/>
              </a:spcBef>
              <a:spcAft>
                <a:spcPts val="200"/>
              </a:spcAft>
            </a:pPr>
            <a:r>
              <a:rPr lang="ru-RU" sz="1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Градостроительный регламент </a:t>
            </a:r>
            <a:r>
              <a:rPr lang="ru-RU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– зона </a:t>
            </a:r>
            <a:r>
              <a:rPr lang="ru-RU" sz="12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среднеэтажной</a:t>
            </a:r>
            <a:r>
              <a:rPr lang="ru-RU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жилой застройки (Ж- 2);</a:t>
            </a:r>
          </a:p>
          <a:p>
            <a:pPr>
              <a:lnSpc>
                <a:spcPts val="1600"/>
              </a:lnSpc>
              <a:spcBef>
                <a:spcPts val="200"/>
              </a:spcBef>
              <a:spcAft>
                <a:spcPts val="200"/>
              </a:spcAft>
            </a:pPr>
            <a:r>
              <a:rPr lang="ru-RU" sz="1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Вид </a:t>
            </a:r>
            <a:r>
              <a:rPr lang="ru-RU" sz="1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разрешенного использования </a:t>
            </a:r>
            <a:r>
              <a:rPr lang="ru-RU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– многоквартирные  жилые дома;</a:t>
            </a:r>
          </a:p>
          <a:p>
            <a:pPr>
              <a:lnSpc>
                <a:spcPts val="1600"/>
              </a:lnSpc>
              <a:spcBef>
                <a:spcPts val="200"/>
              </a:spcBef>
              <a:spcAft>
                <a:spcPts val="200"/>
              </a:spcAft>
            </a:pPr>
            <a:r>
              <a:rPr lang="ru-RU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Площадка расположена в жилом районе;  </a:t>
            </a:r>
          </a:p>
          <a:p>
            <a:pPr>
              <a:lnSpc>
                <a:spcPts val="1600"/>
              </a:lnSpc>
              <a:spcBef>
                <a:spcPts val="200"/>
              </a:spcBef>
              <a:spcAft>
                <a:spcPts val="200"/>
              </a:spcAft>
            </a:pPr>
            <a:r>
              <a:rPr lang="ru-RU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В направлении «Центр» можно доехать автобусами №№ 14,67,68,74.</a:t>
            </a:r>
          </a:p>
          <a:p>
            <a:pPr>
              <a:lnSpc>
                <a:spcPts val="1200"/>
              </a:lnSpc>
              <a:spcBef>
                <a:spcPts val="200"/>
              </a:spcBef>
              <a:spcAft>
                <a:spcPts val="200"/>
              </a:spcAft>
            </a:pPr>
            <a:endParaRPr lang="ru-RU" sz="1200" dirty="0" smtClean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2" name="Объект 2"/>
          <p:cNvSpPr txBox="1">
            <a:spLocks/>
          </p:cNvSpPr>
          <p:nvPr/>
        </p:nvSpPr>
        <p:spPr>
          <a:xfrm>
            <a:off x="2271422" y="4936037"/>
            <a:ext cx="4476164" cy="1560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ru-RU" sz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9" name="Рисунок 8"/>
          <p:cNvPicPr/>
          <p:nvPr/>
        </p:nvPicPr>
        <p:blipFill>
          <a:blip r:embed="rId2" cstate="print"/>
          <a:srcRect l="21631" t="24053" r="7803" b="4778"/>
          <a:stretch>
            <a:fillRect/>
          </a:stretch>
        </p:blipFill>
        <p:spPr bwMode="auto">
          <a:xfrm>
            <a:off x="1362241" y="1597258"/>
            <a:ext cx="5674663" cy="382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7" name="Прямая соединительная линия 6"/>
          <p:cNvCxnSpPr/>
          <p:nvPr/>
        </p:nvCxnSpPr>
        <p:spPr>
          <a:xfrm>
            <a:off x="3482671" y="2456953"/>
            <a:ext cx="349858" cy="97801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 flipH="1">
            <a:off x="3474720" y="2242268"/>
            <a:ext cx="508883" cy="214685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 flipH="1" flipV="1">
            <a:off x="4007457" y="2242269"/>
            <a:ext cx="477079" cy="127220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 flipV="1">
            <a:off x="3935896" y="3498574"/>
            <a:ext cx="556591" cy="24649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/>
          <p:nvPr/>
        </p:nvCxnSpPr>
        <p:spPr>
          <a:xfrm>
            <a:off x="3848431" y="3458817"/>
            <a:ext cx="87465" cy="27829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75933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араллакс">
  <a:themeElements>
    <a:clrScheme name="Параллакс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BC1C1C"/>
      </a:accent1>
      <a:accent2>
        <a:srgbClr val="F67534"/>
      </a:accent2>
      <a:accent3>
        <a:srgbClr val="EAAC35"/>
      </a:accent3>
      <a:accent4>
        <a:srgbClr val="9BAF68"/>
      </a:accent4>
      <a:accent5>
        <a:srgbClr val="68B9A6"/>
      </a:accent5>
      <a:accent6>
        <a:srgbClr val="50B1D4"/>
      </a:accent6>
      <a:hlink>
        <a:srgbClr val="E46416"/>
      </a:hlink>
      <a:folHlink>
        <a:srgbClr val="EE9340"/>
      </a:folHlink>
    </a:clrScheme>
    <a:fontScheme name="Параллакс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Параллакс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Parallax" id="{3388167B-A2EB-4685-9635-1831D9AEF8C4}" vid="{93B4CCAC-FD5A-4D59-B1AC-EAF45910B5A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TM03457496[[fn=Параллакс]]</Template>
  <TotalTime>2358</TotalTime>
  <Words>90</Words>
  <Application>Microsoft Office PowerPoint</Application>
  <PresentationFormat>Произвольный</PresentationFormat>
  <Paragraphs>10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Параллакс</vt:lpstr>
      <vt:lpstr>Земельный участок по адресу:  г. Пермь, Дзержинский район, ул.Подлесная, 41/1,   ул.Подлесная, 41/2, ул.Подлесная, 41/3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Земельные участки по адресу:  Пермский край, г. Пермь, Мотовилихинский район, б-р Гагарина, 70, 74, 76, 72а</dc:title>
  <dc:creator>Архипова Анна Юрьевна</dc:creator>
  <cp:lastModifiedBy>Мелюхина Надежда Александровна</cp:lastModifiedBy>
  <cp:revision>264</cp:revision>
  <dcterms:created xsi:type="dcterms:W3CDTF">2017-08-10T05:18:08Z</dcterms:created>
  <dcterms:modified xsi:type="dcterms:W3CDTF">2021-11-17T06:45:15Z</dcterms:modified>
</cp:coreProperties>
</file>