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0413" cy="6859588"/>
  <p:notesSz cx="6858000" cy="9144000"/>
  <p:defaultTextStyle>
    <a:defPPr>
      <a:defRPr lang="ru-RU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578" y="-360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919"/>
            <a:ext cx="10361851" cy="147036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11F6-B21F-4554-B52D-423C34CD6605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3D89-E1AF-477C-B648-84ACEF714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051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11F6-B21F-4554-B52D-423C34CD6605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3D89-E1AF-477C-B648-84ACEF714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353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11F6-B21F-4554-B52D-423C34CD6605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3D89-E1AF-477C-B648-84ACEF714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151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11F6-B21F-4554-B52D-423C34CD6605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3D89-E1AF-477C-B648-84ACEF714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559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7922"/>
            <a:ext cx="10361851" cy="136239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7386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11F6-B21F-4554-B52D-423C34CD6605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3D89-E1AF-477C-B648-84ACEF714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22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521" y="1600572"/>
            <a:ext cx="5384099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6793" y="1600572"/>
            <a:ext cx="5384099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11F6-B21F-4554-B52D-423C34CD6605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3D89-E1AF-477C-B648-84ACEF714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350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521" y="2175378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2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562" y="2175378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11F6-B21F-4554-B52D-423C34CD6605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3D89-E1AF-477C-B648-84ACEF714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344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11F6-B21F-4554-B52D-423C34CD6605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3D89-E1AF-477C-B648-84ACEF714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618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11F6-B21F-4554-B52D-423C34CD6605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3D89-E1AF-477C-B648-84ACEF714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392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3" y="273112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79" cy="5854469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3" y="1435434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11F6-B21F-4554-B52D-423C34CD6605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3D89-E1AF-477C-B648-84ACEF714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455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16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11F6-B21F-4554-B52D-423C34CD6605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3D89-E1AF-477C-B648-84ACEF714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731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F11F6-B21F-4554-B52D-423C34CD6605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D3D89-E1AF-477C-B648-84ACEF714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84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95" y="1073186"/>
            <a:ext cx="5372883" cy="24399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4597" y="1255005"/>
            <a:ext cx="5071715" cy="554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b="1" dirty="0" smtClean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/>
              </a:rPr>
              <a:t>Спортивные объекты для занятий художественной гимнастикой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745888" y="2160375"/>
            <a:ext cx="3088586" cy="1190166"/>
            <a:chOff x="934372" y="3698410"/>
            <a:chExt cx="3088988" cy="1189890"/>
          </a:xfrm>
        </p:grpSpPr>
        <p:sp>
          <p:nvSpPr>
            <p:cNvPr id="11" name="Овал 10"/>
            <p:cNvSpPr/>
            <p:nvPr/>
          </p:nvSpPr>
          <p:spPr>
            <a:xfrm>
              <a:off x="934372" y="3807066"/>
              <a:ext cx="106680" cy="106680"/>
            </a:xfrm>
            <a:prstGeom prst="ellipse">
              <a:avLst/>
            </a:prstGeom>
            <a:solidFill>
              <a:srgbClr val="032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934372" y="4275709"/>
              <a:ext cx="106680" cy="106680"/>
            </a:xfrm>
            <a:prstGeom prst="ellipse">
              <a:avLst/>
            </a:prstGeom>
            <a:solidFill>
              <a:srgbClr val="032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934372" y="4565508"/>
              <a:ext cx="106680" cy="106680"/>
            </a:xfrm>
            <a:prstGeom prst="ellipse">
              <a:avLst/>
            </a:prstGeom>
            <a:solidFill>
              <a:srgbClr val="032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105938" y="3698410"/>
              <a:ext cx="279016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dirty="0" smtClean="0">
                  <a:latin typeface="Roboto" panose="02000000000000000000" pitchFamily="2" charset="0"/>
                  <a:ea typeface="Roboto" panose="02000000000000000000" pitchFamily="2" charset="0"/>
                </a:rPr>
                <a:t>тип конструкции каркасно-тентовый/сэндвич-панель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105938" y="4168219"/>
              <a:ext cx="2917422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dirty="0" smtClean="0">
                  <a:latin typeface="Roboto" panose="02000000000000000000" pitchFamily="2" charset="0"/>
                  <a:ea typeface="Roboto" panose="02000000000000000000" pitchFamily="2" charset="0"/>
                </a:rPr>
                <a:t>площадь спортивной зоны 34 м х 72 м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105938" y="4457413"/>
              <a:ext cx="2917421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dirty="0" smtClean="0">
                  <a:latin typeface="Roboto" panose="02000000000000000000" pitchFamily="2" charset="0"/>
                  <a:ea typeface="Roboto" panose="02000000000000000000" pitchFamily="2" charset="0"/>
                </a:rPr>
                <a:t>площадь административно-бытовых помещений  600 кв. м</a:t>
              </a: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349377" y="372296"/>
            <a:ext cx="77248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32EE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Проекты в сфере физической культуры и спорта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644416" y="1871845"/>
            <a:ext cx="2917042" cy="277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Roboto" panose="02000000000000000000" pitchFamily="2" charset="0"/>
                <a:ea typeface="Roboto" panose="02000000000000000000" pitchFamily="2" charset="0"/>
              </a:rPr>
              <a:t>Основные характеристики: </a:t>
            </a: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278" y="1073186"/>
            <a:ext cx="5365528" cy="2436636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6582180" y="1255004"/>
            <a:ext cx="2626525" cy="554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b="1" dirty="0" smtClean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/>
              </a:rPr>
              <a:t>Спортивные объекты для занятий футболом</a:t>
            </a:r>
          </a:p>
        </p:txBody>
      </p:sp>
      <p:grpSp>
        <p:nvGrpSpPr>
          <p:cNvPr id="52" name="Группа 51"/>
          <p:cNvGrpSpPr/>
          <p:nvPr/>
        </p:nvGrpSpPr>
        <p:grpSpPr>
          <a:xfrm>
            <a:off x="6684446" y="2160374"/>
            <a:ext cx="3088586" cy="1190166"/>
            <a:chOff x="934372" y="3698410"/>
            <a:chExt cx="3088988" cy="1189890"/>
          </a:xfrm>
        </p:grpSpPr>
        <p:sp>
          <p:nvSpPr>
            <p:cNvPr id="54" name="Овал 53"/>
            <p:cNvSpPr/>
            <p:nvPr/>
          </p:nvSpPr>
          <p:spPr>
            <a:xfrm>
              <a:off x="934372" y="3807066"/>
              <a:ext cx="106680" cy="106680"/>
            </a:xfrm>
            <a:prstGeom prst="ellipse">
              <a:avLst/>
            </a:prstGeom>
            <a:solidFill>
              <a:srgbClr val="032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934372" y="4275709"/>
              <a:ext cx="106680" cy="106680"/>
            </a:xfrm>
            <a:prstGeom prst="ellipse">
              <a:avLst/>
            </a:prstGeom>
            <a:solidFill>
              <a:srgbClr val="032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934372" y="4565508"/>
              <a:ext cx="106680" cy="106680"/>
            </a:xfrm>
            <a:prstGeom prst="ellipse">
              <a:avLst/>
            </a:prstGeom>
            <a:solidFill>
              <a:srgbClr val="032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1105937" y="3698410"/>
              <a:ext cx="273362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dirty="0" smtClean="0">
                  <a:latin typeface="Roboto" panose="02000000000000000000" pitchFamily="2" charset="0"/>
                  <a:ea typeface="Roboto" panose="02000000000000000000" pitchFamily="2" charset="0"/>
                </a:rPr>
                <a:t>тип конструкции каркасно-тентовый/сэндвич-панель</a:t>
              </a: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1105938" y="4168219"/>
              <a:ext cx="2917422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dirty="0" smtClean="0">
                  <a:latin typeface="Roboto" panose="02000000000000000000" pitchFamily="2" charset="0"/>
                  <a:ea typeface="Roboto" panose="02000000000000000000" pitchFamily="2" charset="0"/>
                </a:rPr>
                <a:t>площадь футбольного поля 60м х 40 м </a:t>
              </a: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1105938" y="4457413"/>
              <a:ext cx="2917421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dirty="0" smtClean="0">
                  <a:latin typeface="Roboto" panose="02000000000000000000" pitchFamily="2" charset="0"/>
                  <a:ea typeface="Roboto" panose="02000000000000000000" pitchFamily="2" charset="0"/>
                </a:rPr>
                <a:t>площадь административно-бытовых помещений  600 кв. м</a:t>
              </a:r>
            </a:p>
          </p:txBody>
        </p:sp>
      </p:grpSp>
      <p:sp>
        <p:nvSpPr>
          <p:cNvPr id="60" name="Прямоугольник 59"/>
          <p:cNvSpPr/>
          <p:nvPr/>
        </p:nvSpPr>
        <p:spPr>
          <a:xfrm>
            <a:off x="6583464" y="1877212"/>
            <a:ext cx="2917042" cy="277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Roboto" panose="02000000000000000000" pitchFamily="2" charset="0"/>
                <a:ea typeface="Roboto" panose="02000000000000000000" pitchFamily="2" charset="0"/>
              </a:rPr>
              <a:t>Основные характеристики: </a:t>
            </a: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95" y="3755510"/>
            <a:ext cx="5372883" cy="2737409"/>
          </a:xfrm>
          <a:prstGeom prst="rect">
            <a:avLst/>
          </a:prstGeom>
        </p:spPr>
      </p:pic>
      <p:sp>
        <p:nvSpPr>
          <p:cNvPr id="62" name="Прямоугольник 61"/>
          <p:cNvSpPr/>
          <p:nvPr/>
        </p:nvSpPr>
        <p:spPr>
          <a:xfrm>
            <a:off x="644598" y="3937329"/>
            <a:ext cx="3597335" cy="554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b="1" dirty="0" smtClean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/>
              </a:rPr>
              <a:t>Спортивные объекты для занятий большим теннисом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644416" y="4554169"/>
            <a:ext cx="2917042" cy="277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Roboto" panose="02000000000000000000" pitchFamily="2" charset="0"/>
                <a:ea typeface="Roboto" panose="02000000000000000000" pitchFamily="2" charset="0"/>
              </a:rPr>
              <a:t>Основные характеристики: </a:t>
            </a:r>
          </a:p>
        </p:txBody>
      </p:sp>
      <p:pic>
        <p:nvPicPr>
          <p:cNvPr id="72" name="Рисунок 7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277" y="3755510"/>
            <a:ext cx="5372883" cy="2737409"/>
          </a:xfrm>
          <a:prstGeom prst="rect">
            <a:avLst/>
          </a:prstGeom>
        </p:spPr>
      </p:pic>
      <p:sp>
        <p:nvSpPr>
          <p:cNvPr id="73" name="Прямоугольник 72"/>
          <p:cNvSpPr/>
          <p:nvPr/>
        </p:nvSpPr>
        <p:spPr>
          <a:xfrm>
            <a:off x="6582180" y="3937329"/>
            <a:ext cx="3318412" cy="554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b="1" dirty="0" smtClean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/>
              </a:rPr>
              <a:t>Универсальные спортивные залы (баскетбол, волейбол)</a:t>
            </a:r>
          </a:p>
        </p:txBody>
      </p:sp>
      <p:grpSp>
        <p:nvGrpSpPr>
          <p:cNvPr id="74" name="Группа 73"/>
          <p:cNvGrpSpPr/>
          <p:nvPr/>
        </p:nvGrpSpPr>
        <p:grpSpPr>
          <a:xfrm>
            <a:off x="6684446" y="4842699"/>
            <a:ext cx="3088586" cy="1190166"/>
            <a:chOff x="934372" y="3698410"/>
            <a:chExt cx="3088988" cy="1189890"/>
          </a:xfrm>
        </p:grpSpPr>
        <p:sp>
          <p:nvSpPr>
            <p:cNvPr id="76" name="Овал 75"/>
            <p:cNvSpPr/>
            <p:nvPr/>
          </p:nvSpPr>
          <p:spPr>
            <a:xfrm>
              <a:off x="934372" y="3807066"/>
              <a:ext cx="106680" cy="106680"/>
            </a:xfrm>
            <a:prstGeom prst="ellipse">
              <a:avLst/>
            </a:prstGeom>
            <a:solidFill>
              <a:srgbClr val="032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934372" y="4275709"/>
              <a:ext cx="106680" cy="106680"/>
            </a:xfrm>
            <a:prstGeom prst="ellipse">
              <a:avLst/>
            </a:prstGeom>
            <a:solidFill>
              <a:srgbClr val="032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934372" y="4565508"/>
              <a:ext cx="106680" cy="106680"/>
            </a:xfrm>
            <a:prstGeom prst="ellipse">
              <a:avLst/>
            </a:prstGeom>
            <a:solidFill>
              <a:srgbClr val="032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1105937" y="3698410"/>
              <a:ext cx="273362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dirty="0" smtClean="0">
                  <a:latin typeface="Roboto" panose="02000000000000000000" pitchFamily="2" charset="0"/>
                  <a:ea typeface="Roboto" panose="02000000000000000000" pitchFamily="2" charset="0"/>
                </a:rPr>
                <a:t>тип конструкции каркасно-тентовый/сэндвич-панель</a:t>
              </a:r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1105938" y="4168219"/>
              <a:ext cx="2917422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dirty="0" smtClean="0">
                  <a:latin typeface="Roboto" panose="02000000000000000000" pitchFamily="2" charset="0"/>
                  <a:ea typeface="Roboto" panose="02000000000000000000" pitchFamily="2" charset="0"/>
                </a:rPr>
                <a:t>общая площадь от 1500 кв. м</a:t>
              </a:r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1105938" y="4457413"/>
              <a:ext cx="2917421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dirty="0" smtClean="0">
                  <a:latin typeface="Roboto" panose="02000000000000000000" pitchFamily="2" charset="0"/>
                  <a:ea typeface="Roboto" panose="02000000000000000000" pitchFamily="2" charset="0"/>
                </a:rPr>
                <a:t>площадь административно-бытовых помещений  600 кв. м</a:t>
              </a:r>
            </a:p>
          </p:txBody>
        </p:sp>
      </p:grpSp>
      <p:sp>
        <p:nvSpPr>
          <p:cNvPr id="82" name="Прямоугольник 81"/>
          <p:cNvSpPr/>
          <p:nvPr/>
        </p:nvSpPr>
        <p:spPr>
          <a:xfrm>
            <a:off x="6583464" y="4554169"/>
            <a:ext cx="2917042" cy="277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Roboto" panose="02000000000000000000" pitchFamily="2" charset="0"/>
                <a:ea typeface="Roboto" panose="02000000000000000000" pitchFamily="2" charset="0"/>
              </a:rPr>
              <a:t>Основные характеристики: </a:t>
            </a:r>
          </a:p>
        </p:txBody>
      </p:sp>
      <p:grpSp>
        <p:nvGrpSpPr>
          <p:cNvPr id="29" name="Группа 28"/>
          <p:cNvGrpSpPr/>
          <p:nvPr/>
        </p:nvGrpSpPr>
        <p:grpSpPr>
          <a:xfrm>
            <a:off x="745888" y="4842700"/>
            <a:ext cx="4822848" cy="1469675"/>
            <a:chOff x="720585" y="5055766"/>
            <a:chExt cx="4823476" cy="1469335"/>
          </a:xfrm>
        </p:grpSpPr>
        <p:grpSp>
          <p:nvGrpSpPr>
            <p:cNvPr id="63" name="Группа 62"/>
            <p:cNvGrpSpPr/>
            <p:nvPr/>
          </p:nvGrpSpPr>
          <p:grpSpPr>
            <a:xfrm>
              <a:off x="720585" y="5055766"/>
              <a:ext cx="4823476" cy="1020613"/>
              <a:chOff x="934372" y="3698410"/>
              <a:chExt cx="4823476" cy="1020613"/>
            </a:xfrm>
          </p:grpSpPr>
          <p:sp>
            <p:nvSpPr>
              <p:cNvPr id="65" name="Овал 64"/>
              <p:cNvSpPr/>
              <p:nvPr/>
            </p:nvSpPr>
            <p:spPr>
              <a:xfrm>
                <a:off x="934372" y="3807066"/>
                <a:ext cx="106680" cy="106680"/>
              </a:xfrm>
              <a:prstGeom prst="ellipse">
                <a:avLst/>
              </a:prstGeom>
              <a:solidFill>
                <a:srgbClr val="032E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Овал 65"/>
              <p:cNvSpPr/>
              <p:nvPr/>
            </p:nvSpPr>
            <p:spPr>
              <a:xfrm>
                <a:off x="934372" y="4275709"/>
                <a:ext cx="106680" cy="106680"/>
              </a:xfrm>
              <a:prstGeom prst="ellipse">
                <a:avLst/>
              </a:prstGeom>
              <a:solidFill>
                <a:srgbClr val="032E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7" name="Овал 66"/>
              <p:cNvSpPr/>
              <p:nvPr/>
            </p:nvSpPr>
            <p:spPr>
              <a:xfrm>
                <a:off x="934372" y="4565508"/>
                <a:ext cx="106680" cy="106680"/>
              </a:xfrm>
              <a:prstGeom prst="ellipse">
                <a:avLst/>
              </a:prstGeom>
              <a:solidFill>
                <a:srgbClr val="032E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Прямоугольник 67"/>
              <p:cNvSpPr/>
              <p:nvPr/>
            </p:nvSpPr>
            <p:spPr>
              <a:xfrm>
                <a:off x="1105938" y="3698410"/>
                <a:ext cx="2917422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100" dirty="0" smtClean="0">
                    <a:latin typeface="Roboto" panose="02000000000000000000" pitchFamily="2" charset="0"/>
                    <a:ea typeface="Roboto" panose="02000000000000000000" pitchFamily="2" charset="0"/>
                  </a:rPr>
                  <a:t>тип конструкции каркасно-тентовый/сэндвич-панель</a:t>
                </a:r>
              </a:p>
            </p:txBody>
          </p:sp>
          <p:sp>
            <p:nvSpPr>
              <p:cNvPr id="69" name="Прямоугольник 68"/>
              <p:cNvSpPr/>
              <p:nvPr/>
            </p:nvSpPr>
            <p:spPr>
              <a:xfrm>
                <a:off x="1105937" y="4168219"/>
                <a:ext cx="3350335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100" dirty="0" smtClean="0">
                    <a:latin typeface="Roboto" panose="02000000000000000000" pitchFamily="2" charset="0"/>
                    <a:ea typeface="Roboto" panose="02000000000000000000" pitchFamily="2" charset="0"/>
                  </a:rPr>
                  <a:t>общая площадь объекта от 1500 кв. м</a:t>
                </a:r>
              </a:p>
            </p:txBody>
          </p:sp>
          <p:sp>
            <p:nvSpPr>
              <p:cNvPr id="70" name="Прямоугольник 69"/>
              <p:cNvSpPr/>
              <p:nvPr/>
            </p:nvSpPr>
            <p:spPr>
              <a:xfrm>
                <a:off x="1105938" y="4457413"/>
                <a:ext cx="4651910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100" dirty="0" smtClean="0">
                    <a:latin typeface="Roboto" panose="02000000000000000000" pitchFamily="2" charset="0"/>
                    <a:ea typeface="Roboto" panose="02000000000000000000" pitchFamily="2" charset="0"/>
                  </a:rPr>
                  <a:t>количество теннисных кортов  2-3 шт.</a:t>
                </a:r>
              </a:p>
            </p:txBody>
          </p:sp>
        </p:grpSp>
        <p:sp>
          <p:nvSpPr>
            <p:cNvPr id="85" name="Овал 84"/>
            <p:cNvSpPr/>
            <p:nvPr/>
          </p:nvSpPr>
          <p:spPr>
            <a:xfrm>
              <a:off x="720585" y="6202309"/>
              <a:ext cx="106680" cy="106680"/>
            </a:xfrm>
            <a:prstGeom prst="ellipse">
              <a:avLst/>
            </a:prstGeom>
            <a:solidFill>
              <a:srgbClr val="032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892151" y="6094214"/>
              <a:ext cx="2917421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dirty="0" smtClean="0">
                  <a:latin typeface="Roboto" panose="02000000000000000000" pitchFamily="2" charset="0"/>
                  <a:ea typeface="Roboto" panose="02000000000000000000" pitchFamily="2" charset="0"/>
                </a:rPr>
                <a:t>площадь административно-бытовых помещений 200 кв. м</a:t>
              </a: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81"/>
          <a:stretch/>
        </p:blipFill>
        <p:spPr>
          <a:xfrm>
            <a:off x="4062873" y="4611970"/>
            <a:ext cx="1770804" cy="1220793"/>
          </a:xfrm>
          <a:prstGeom prst="round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6"/>
          <a:stretch/>
        </p:blipFill>
        <p:spPr>
          <a:xfrm>
            <a:off x="9941775" y="4611971"/>
            <a:ext cx="1835384" cy="1199681"/>
          </a:xfrm>
          <a:prstGeom prst="round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253" y="1944575"/>
            <a:ext cx="1829906" cy="1220378"/>
          </a:xfrm>
          <a:prstGeom prst="round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095" r="11062" b="3124"/>
          <a:stretch/>
        </p:blipFill>
        <p:spPr>
          <a:xfrm>
            <a:off x="4068337" y="1944575"/>
            <a:ext cx="1774917" cy="1194764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57728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548" y="1458624"/>
            <a:ext cx="3358196" cy="347646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01684" y="3506112"/>
            <a:ext cx="3634332" cy="430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</a:rPr>
              <a:t>Ленинский район, ул. Борцов Революции, з/у 2б</a:t>
            </a:r>
            <a:endParaRPr lang="en-US" sz="1100" dirty="0" smtClean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</a:rPr>
              <a:t>59:01:3210373:193</a:t>
            </a:r>
            <a:endParaRPr lang="ru-RU" sz="11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49376" y="372296"/>
            <a:ext cx="64153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32EE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Инвестиционные площадки для проектов в сфере </a:t>
            </a:r>
            <a:r>
              <a:rPr lang="ru-RU" sz="2400" b="1" dirty="0" smtClean="0">
                <a:solidFill>
                  <a:srgbClr val="032EE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физической культуры </a:t>
            </a:r>
            <a:r>
              <a:rPr lang="ru-RU" sz="2400" b="1" dirty="0">
                <a:solidFill>
                  <a:srgbClr val="032EE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 спорта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2" b="6150"/>
          <a:stretch/>
        </p:blipFill>
        <p:spPr>
          <a:xfrm>
            <a:off x="459342" y="1452673"/>
            <a:ext cx="3519017" cy="2049219"/>
          </a:xfrm>
          <a:prstGeom prst="roundRect">
            <a:avLst>
              <a:gd name="adj" fmla="val 9693"/>
            </a:avLst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2"/>
          <a:stretch/>
        </p:blipFill>
        <p:spPr>
          <a:xfrm>
            <a:off x="4272964" y="1451197"/>
            <a:ext cx="3477832" cy="2050695"/>
          </a:xfrm>
          <a:prstGeom prst="roundRect">
            <a:avLst>
              <a:gd name="adj" fmla="val 8769"/>
            </a:avLst>
          </a:prstGeom>
        </p:spPr>
      </p:pic>
      <p:sp>
        <p:nvSpPr>
          <p:cNvPr id="84" name="Прямоугольник 83"/>
          <p:cNvSpPr/>
          <p:nvPr/>
        </p:nvSpPr>
        <p:spPr>
          <a:xfrm>
            <a:off x="4244134" y="3506111"/>
            <a:ext cx="3535490" cy="430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</a:rPr>
              <a:t>Орджоникидзевский район, ул. Белозерская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</a:rPr>
              <a:t>, 48</a:t>
            </a:r>
            <a:endParaRPr lang="ru-RU" sz="11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</a:rPr>
              <a:t>59:01:3812281:3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8" t="7422" r="24769"/>
          <a:stretch/>
        </p:blipFill>
        <p:spPr>
          <a:xfrm>
            <a:off x="459341" y="4220809"/>
            <a:ext cx="2050955" cy="1747291"/>
          </a:xfrm>
          <a:prstGeom prst="roundRect">
            <a:avLst>
              <a:gd name="adj" fmla="val 11214"/>
            </a:avLst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9" t="12443" r="1543" b="11732"/>
          <a:stretch/>
        </p:blipFill>
        <p:spPr>
          <a:xfrm>
            <a:off x="2823608" y="4220809"/>
            <a:ext cx="2728745" cy="1747291"/>
          </a:xfrm>
          <a:prstGeom prst="roundRect">
            <a:avLst>
              <a:gd name="adj" fmla="val 10124"/>
            </a:avLst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" t="1348" r="17660"/>
          <a:stretch/>
        </p:blipFill>
        <p:spPr>
          <a:xfrm>
            <a:off x="5870986" y="4220808"/>
            <a:ext cx="1879811" cy="1773316"/>
          </a:xfrm>
          <a:prstGeom prst="roundRect">
            <a:avLst>
              <a:gd name="adj" fmla="val 10670"/>
            </a:avLst>
          </a:prstGeom>
        </p:spPr>
      </p:pic>
      <p:sp>
        <p:nvSpPr>
          <p:cNvPr id="87" name="Прямоугольник 86"/>
          <p:cNvSpPr/>
          <p:nvPr/>
        </p:nvSpPr>
        <p:spPr>
          <a:xfrm>
            <a:off x="401683" y="5984817"/>
            <a:ext cx="2198303" cy="600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</a:rPr>
              <a:t>Мотовилихинский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</a:rPr>
              <a:t>район,</a:t>
            </a:r>
          </a:p>
          <a:p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</a:rPr>
              <a:t>ул. Урицкого (</a:t>
            </a: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</a:rPr>
              <a:t>стадион Буран)</a:t>
            </a:r>
          </a:p>
          <a:p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</a:rPr>
              <a:t>59:01:4211189:164 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2761517" y="5984817"/>
            <a:ext cx="2899524" cy="600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</a:rPr>
              <a:t>Мотовилихинский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</a:rPr>
              <a:t>район,</a:t>
            </a:r>
          </a:p>
          <a:p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</a:rPr>
              <a:t>ул</a:t>
            </a: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</a:rPr>
              <a:t>. Генерала </a:t>
            </a:r>
            <a:r>
              <a:rPr lang="ru-RU" sz="1100" dirty="0" err="1" smtClean="0">
                <a:latin typeface="Roboto" panose="02000000000000000000" pitchFamily="2" charset="0"/>
                <a:ea typeface="Roboto" panose="02000000000000000000" pitchFamily="2" charset="0"/>
              </a:rPr>
              <a:t>Доватора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</a:rPr>
              <a:t>, подлежит формированию (</a:t>
            </a: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</a:rPr>
              <a:t>квартал 59:01:3810333)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5819018" y="5984818"/>
            <a:ext cx="1931779" cy="600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</a:rPr>
              <a:t>Мотовилихинский район,</a:t>
            </a:r>
          </a:p>
          <a:p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</a:rPr>
              <a:t>ул. Звонарева, 1а</a:t>
            </a:r>
          </a:p>
          <a:p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</a:rPr>
              <a:t>59:01:4311778:3</a:t>
            </a:r>
          </a:p>
        </p:txBody>
      </p:sp>
      <p:sp>
        <p:nvSpPr>
          <p:cNvPr id="100" name="Прямоугольник 99"/>
          <p:cNvSpPr/>
          <p:nvPr/>
        </p:nvSpPr>
        <p:spPr>
          <a:xfrm>
            <a:off x="8620265" y="1633016"/>
            <a:ext cx="2980705" cy="554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/>
              </a:rPr>
              <a:t>Текущий статус инвестиционных площадок</a:t>
            </a:r>
          </a:p>
        </p:txBody>
      </p:sp>
      <p:grpSp>
        <p:nvGrpSpPr>
          <p:cNvPr id="101" name="Группа 100"/>
          <p:cNvGrpSpPr/>
          <p:nvPr/>
        </p:nvGrpSpPr>
        <p:grpSpPr>
          <a:xfrm>
            <a:off x="8696158" y="2252571"/>
            <a:ext cx="3088586" cy="2510815"/>
            <a:chOff x="934372" y="3412660"/>
            <a:chExt cx="3088988" cy="2510234"/>
          </a:xfrm>
        </p:grpSpPr>
        <p:sp>
          <p:nvSpPr>
            <p:cNvPr id="103" name="Овал 102"/>
            <p:cNvSpPr/>
            <p:nvPr/>
          </p:nvSpPr>
          <p:spPr>
            <a:xfrm>
              <a:off x="934372" y="3521316"/>
              <a:ext cx="106680" cy="1066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04" name="Овал 103"/>
            <p:cNvSpPr/>
            <p:nvPr/>
          </p:nvSpPr>
          <p:spPr>
            <a:xfrm>
              <a:off x="934372" y="3989959"/>
              <a:ext cx="106680" cy="1066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934372" y="5384658"/>
              <a:ext cx="106680" cy="1066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06" name="Прямоугольник 105"/>
            <p:cNvSpPr/>
            <p:nvPr/>
          </p:nvSpPr>
          <p:spPr>
            <a:xfrm>
              <a:off x="1105937" y="3412660"/>
              <a:ext cx="273362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общая </a:t>
              </a:r>
              <a:r>
                <a:rPr lang="ru-RU" sz="12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площадь земельных участков от 0,5 га до 1,3 га</a:t>
              </a:r>
            </a:p>
          </p:txBody>
        </p:sp>
        <p:sp>
          <p:nvSpPr>
            <p:cNvPr id="107" name="Прямоугольник 106"/>
            <p:cNvSpPr/>
            <p:nvPr/>
          </p:nvSpPr>
          <p:spPr>
            <a:xfrm>
              <a:off x="1105938" y="3882469"/>
              <a:ext cx="2917422" cy="12000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смена </a:t>
              </a:r>
              <a:r>
                <a:rPr lang="ru-RU" sz="12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территориальной зоны </a:t>
              </a:r>
              <a:r>
                <a:rPr lang="ru-RU" sz="1200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земельного участка</a:t>
              </a:r>
            </a:p>
            <a:p>
              <a:r>
                <a:rPr lang="ru-RU" sz="1200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и </a:t>
              </a:r>
              <a:r>
                <a:rPr lang="ru-RU" sz="12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разрешенного </a:t>
              </a:r>
            </a:p>
            <a:p>
              <a:r>
                <a:rPr lang="ru-RU" sz="1200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вида использования</a:t>
              </a:r>
            </a:p>
            <a:p>
              <a:r>
                <a:rPr lang="ru-RU" sz="1200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(при необходимости</a:t>
              </a:r>
              <a:r>
                <a:rPr lang="ru-RU" sz="12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) осуществляется </a:t>
              </a:r>
              <a:r>
                <a:rPr lang="ru-RU" sz="1200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Публичным </a:t>
              </a:r>
              <a:r>
                <a:rPr lang="ru-RU" sz="12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партнером</a:t>
              </a:r>
            </a:p>
          </p:txBody>
        </p:sp>
        <p:sp>
          <p:nvSpPr>
            <p:cNvPr id="108" name="Прямоугольник 107"/>
            <p:cNvSpPr/>
            <p:nvPr/>
          </p:nvSpPr>
          <p:spPr>
            <a:xfrm>
              <a:off x="1105939" y="5276563"/>
              <a:ext cx="27182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С РСО проработаны </a:t>
              </a:r>
              <a:r>
                <a:rPr lang="ru-RU" sz="1200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вопросы</a:t>
              </a:r>
            </a:p>
            <a:p>
              <a:r>
                <a:rPr lang="ru-RU" sz="1200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по </a:t>
              </a:r>
              <a:r>
                <a:rPr lang="ru-RU" sz="12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возможности </a:t>
              </a:r>
              <a:r>
                <a:rPr lang="ru-RU" sz="1200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технологического     </a:t>
              </a:r>
              <a:r>
                <a:rPr lang="ru-RU" sz="12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присоединения к сетям</a:t>
              </a:r>
            </a:p>
          </p:txBody>
        </p:sp>
      </p:grp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40" b="76544"/>
          <a:stretch/>
        </p:blipFill>
        <p:spPr>
          <a:xfrm>
            <a:off x="8280088" y="5241376"/>
            <a:ext cx="1410339" cy="1372326"/>
          </a:xfrm>
          <a:prstGeom prst="rect">
            <a:avLst/>
          </a:prstGeom>
        </p:spPr>
      </p:pic>
      <p:sp>
        <p:nvSpPr>
          <p:cNvPr id="112" name="Прямоугольник 111"/>
          <p:cNvSpPr/>
          <p:nvPr/>
        </p:nvSpPr>
        <p:spPr>
          <a:xfrm>
            <a:off x="9809884" y="5318004"/>
            <a:ext cx="2084793" cy="785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b="1" dirty="0">
                <a:latin typeface="Roboto" panose="02000000000000000000" pitchFamily="2" charset="0"/>
                <a:ea typeface="Roboto" panose="02000000000000000000" pitchFamily="2" charset="0"/>
                <a:cs typeface="Times New Roman"/>
              </a:rPr>
              <a:t>Инвестиционная карта </a:t>
            </a:r>
          </a:p>
          <a:p>
            <a:pPr>
              <a:lnSpc>
                <a:spcPts val="1800"/>
              </a:lnSpc>
            </a:pPr>
            <a:r>
              <a:rPr lang="ru-RU" sz="1600" b="1" dirty="0">
                <a:latin typeface="Roboto" panose="02000000000000000000" pitchFamily="2" charset="0"/>
                <a:ea typeface="Roboto" panose="02000000000000000000" pitchFamily="2" charset="0"/>
                <a:cs typeface="Times New Roman"/>
              </a:rPr>
              <a:t>Пермского </a:t>
            </a:r>
            <a:r>
              <a:rPr lang="ru-RU" sz="1600" b="1" dirty="0" smtClean="0">
                <a:latin typeface="Roboto" panose="02000000000000000000" pitchFamily="2" charset="0"/>
                <a:ea typeface="Roboto" panose="02000000000000000000" pitchFamily="2" charset="0"/>
                <a:cs typeface="Times New Roman"/>
              </a:rPr>
              <a:t>края</a:t>
            </a:r>
            <a:endParaRPr lang="ru-RU" sz="1600" b="1" dirty="0">
              <a:latin typeface="Roboto" panose="02000000000000000000" pitchFamily="2" charset="0"/>
              <a:ea typeface="Roboto" panose="02000000000000000000" pitchFamily="2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4188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228</Words>
  <Application>Microsoft Office PowerPoint</Application>
  <PresentationFormat>Произвольный</PresentationFormat>
  <Paragraphs>45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Серый Лев Станиславович</dc:creator>
  <cp:lastModifiedBy>Серый Лев Станиславович</cp:lastModifiedBy>
  <cp:revision>1</cp:revision>
  <dcterms:created xsi:type="dcterms:W3CDTF">2024-01-25T09:45:27Z</dcterms:created>
  <dcterms:modified xsi:type="dcterms:W3CDTF">2024-01-25T09:53:56Z</dcterms:modified>
</cp:coreProperties>
</file>