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5" r:id="rId2"/>
    <p:sldId id="288" r:id="rId3"/>
    <p:sldId id="289" r:id="rId4"/>
    <p:sldId id="290" r:id="rId5"/>
    <p:sldId id="291" r:id="rId6"/>
    <p:sldId id="279" r:id="rId7"/>
    <p:sldId id="280" r:id="rId8"/>
    <p:sldId id="281" r:id="rId9"/>
    <p:sldId id="28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9F9F9"/>
    <a:srgbClr val="4E4E4E"/>
    <a:srgbClr val="EEEEEE"/>
    <a:srgbClr val="D2D2D2"/>
    <a:srgbClr val="A7A7A7"/>
    <a:srgbClr val="7A7A7A"/>
    <a:srgbClr val="F6F7EC"/>
    <a:srgbClr val="E7E9CE"/>
    <a:srgbClr val="CFD49E"/>
    <a:srgbClr val="B7BE6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9E00C-56A7-4E29-96ED-A7EA91BBCE4C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D3599-651D-48C9-9ACF-80FC30928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2CBD-CF01-4A82-8A0E-053426F2AA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2CBD-CF01-4A82-8A0E-053426F2AA2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3BB35A-AEAA-4A86-98F3-85C21E12D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464" y="-150830"/>
            <a:ext cx="3621110" cy="60143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BAB84C9-FE0D-4E9C-AE69-003AE8B87E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070"/>
            <a:ext cx="5509087" cy="57079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22D4E5-F12D-46A2-940D-36DAAAEF2C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29587" y="1622790"/>
            <a:ext cx="9332827" cy="1905213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3200" b="1">
                <a:solidFill>
                  <a:srgbClr val="27272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C92C551-FB0D-4287-811C-8653427F8B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58518" y="3950403"/>
            <a:ext cx="6674964" cy="98803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ФИО ДОКЛАДЧИКА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6C1C826E-4154-4155-BD3C-62DD1C915A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58518" y="4956694"/>
            <a:ext cx="6674964" cy="81959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22A5C626-6A01-4A86-9AF3-CB80EB7F01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02631" y="6105353"/>
            <a:ext cx="4449452" cy="483583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rgbClr val="272727"/>
                </a:solidFill>
              </a:defRPr>
            </a:lvl1pPr>
          </a:lstStyle>
          <a:p>
            <a:pPr lvl="0"/>
            <a:r>
              <a:rPr lang="ru-RU" dirty="0"/>
              <a:t>ПЕРМЬ, 2022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32500301-3275-4592-BE10-84FD61DAE9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62414" y="404544"/>
            <a:ext cx="989669" cy="868075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Лого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D3D11930-F4FD-4381-A072-D37AC5D74A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8074" y="404544"/>
            <a:ext cx="1857081" cy="88917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</a:lstStyle>
          <a:p>
            <a:pPr lvl="0"/>
            <a:r>
              <a:rPr lang="ru-RU" dirty="0"/>
              <a:t>НАЗВАНИЕ</a:t>
            </a:r>
          </a:p>
          <a:p>
            <a:pPr lvl="0"/>
            <a:r>
              <a:rPr lang="ru-RU" dirty="0"/>
              <a:t>ОРГАНИЗАЦИИ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344793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6348D6-35DB-46C6-925D-CFC7257ED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35" y="412259"/>
            <a:ext cx="10954731" cy="1303419"/>
          </a:xfrm>
        </p:spPr>
        <p:txBody>
          <a:bodyPr anchor="t">
            <a:normAutofit/>
          </a:bodyPr>
          <a:lstStyle>
            <a:lvl1pPr algn="ctr">
              <a:defRPr sz="2800" b="1">
                <a:solidFill>
                  <a:srgbClr val="27272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3B552128-9C20-4EC8-9532-26C8700B42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635" y="1876425"/>
            <a:ext cx="10954730" cy="74422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72727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xmlns="" id="{CC735747-F2AE-4A46-9D0E-21409AFC1D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635" y="2781399"/>
            <a:ext cx="10954730" cy="744227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272727"/>
                </a:solidFill>
              </a:defRPr>
            </a:lvl1pPr>
          </a:lstStyle>
          <a:p>
            <a:pPr lvl="0"/>
            <a:r>
              <a:rPr lang="ru-RU" dirty="0"/>
              <a:t>Образец основного текста №1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451200C6-543F-469C-8390-973405AFF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635" y="3686373"/>
            <a:ext cx="10954730" cy="744227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rgbClr val="272727"/>
                </a:solidFill>
              </a:defRPr>
            </a:lvl1pPr>
          </a:lstStyle>
          <a:p>
            <a:pPr lvl="0"/>
            <a:r>
              <a:rPr lang="ru-RU" dirty="0"/>
              <a:t>Образец основного текста №2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xmlns="" id="{4148DC79-E809-4D10-949F-D850425D6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68074" y="6061436"/>
            <a:ext cx="1441122" cy="586033"/>
          </a:xfrm>
        </p:spPr>
        <p:txBody>
          <a:bodyPr anchor="ctr">
            <a:normAutofit/>
          </a:bodyPr>
          <a:lstStyle>
            <a:lvl1pPr marL="0" indent="0" algn="r">
              <a:buNone/>
              <a:defRPr sz="2200" b="1">
                <a:solidFill>
                  <a:srgbClr val="272727"/>
                </a:solidFill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141481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384D4D-E830-446E-89F1-49FAFDF1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0680F4-0395-47F7-AAA4-5C20E37D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21C33B-FF42-478B-95A4-6084F5A9C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FD0C2-78BE-427C-B6D3-2923417079B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D117B6-2ECD-41A3-AB10-D60ADA505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5A3E5F-C8FD-42AC-A49D-9D83132AC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3779-F348-42C5-974A-C4061F35B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812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Объект муниципального имущества, включенный в перечень, предназначенный для предоставления в аренду субъектам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мсп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организациям, образующим инфраструктуру поддержки субъектов МСП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Пермь, ул. Генерала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черняховского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76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Месторасположение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35360" y="1628801"/>
            <a:ext cx="4718315" cy="4569371"/>
          </a:xfrm>
        </p:spPr>
        <p:txBody>
          <a:bodyPr numCol="1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Адрес: Орджоникидзевский район,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Генерала Черняховского, 76,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этаж, вход совместный</a:t>
            </a:r>
          </a:p>
          <a:p>
            <a:pPr marL="0" indent="0">
              <a:spcBef>
                <a:spcPts val="60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Помещение находится в микрорайоне Кислотные дачи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Помещение расположено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4-х этажном кирпичном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жилом доме.</a:t>
            </a:r>
          </a:p>
          <a:p>
            <a:pPr marL="0" indent="0">
              <a:buNone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932" t="13925" r="12653" b="4923"/>
          <a:stretch>
            <a:fillRect/>
          </a:stretch>
        </p:blipFill>
        <p:spPr bwMode="auto">
          <a:xfrm>
            <a:off x="8087498" y="1593410"/>
            <a:ext cx="3899291" cy="327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flipH="1" flipV="1">
            <a:off x="8784299" y="3573016"/>
            <a:ext cx="960107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IMG_20210528_150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792" y="1608308"/>
            <a:ext cx="3234990" cy="32349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50876" y="5031107"/>
            <a:ext cx="6096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Ближайшие остановки наземного транспорта: </a:t>
            </a:r>
          </a:p>
          <a:p>
            <a:pPr algn="ctr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Школьная (150 метров)</a:t>
            </a:r>
          </a:p>
          <a:p>
            <a:pPr algn="ctr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Микрорайон «Кислотные дачи» (500 метров)</a:t>
            </a:r>
          </a:p>
          <a:p>
            <a:pPr algn="ctr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Рядом расположена парковка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 объекта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3339" y="1719071"/>
            <a:ext cx="5809632" cy="440740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Площадь помещения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- 19,9 кв. м.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Доля совместного пользования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- 1,1 кв. м.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Вид объекта недвижимости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встроенное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нежилое помещение на первом этаже многоквартирного дома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Наименование объекта учета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помещение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Кадастровый номер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- 59:01:3810195:1787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/>
          </a:p>
          <a:p>
            <a:endParaRPr lang="ru-RU" sz="2000" dirty="0"/>
          </a:p>
        </p:txBody>
      </p:sp>
      <p:pic>
        <p:nvPicPr>
          <p:cNvPr id="9" name="Содержимое 8" descr="IMG_20210528_1505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90657" y="2589290"/>
            <a:ext cx="3622133" cy="3892991"/>
          </a:xfrm>
        </p:spPr>
      </p:pic>
      <p:pic>
        <p:nvPicPr>
          <p:cNvPr id="12" name="Рисунок 11" descr="IMG_20210528_150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6006" y="3883590"/>
            <a:ext cx="3494757" cy="2621068"/>
          </a:xfrm>
          <a:prstGeom prst="rect">
            <a:avLst/>
          </a:prstGeom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011501" y="600542"/>
            <a:ext cx="5856651" cy="1800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Наличие холодного и горячего водоснабжения, канализации, отопления, э/энергии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Планировка помещения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palehova-ke\Desktop\ИМУЩЕСТВО\Черняховского 76-3_page-0001.jpg"/>
          <p:cNvPicPr>
            <a:picLocks noChangeAspect="1" noChangeArrowheads="1"/>
          </p:cNvPicPr>
          <p:nvPr/>
        </p:nvPicPr>
        <p:blipFill>
          <a:blip r:embed="rId3" cstate="print"/>
          <a:srcRect l="4418" t="42722" r="66869" b="36554"/>
          <a:stretch>
            <a:fillRect/>
          </a:stretch>
        </p:blipFill>
        <p:spPr bwMode="auto">
          <a:xfrm>
            <a:off x="335360" y="1628800"/>
            <a:ext cx="11534523" cy="4824536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679509" y="2924944"/>
            <a:ext cx="172819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679509" y="2924944"/>
            <a:ext cx="0" cy="86409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255573" y="3573016"/>
            <a:ext cx="115212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07701" y="2924944"/>
            <a:ext cx="0" cy="6396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679509" y="3789040"/>
            <a:ext cx="57606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255573" y="3573016"/>
            <a:ext cx="0" cy="21602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0210528_1507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3719" y="3455225"/>
            <a:ext cx="3485583" cy="29590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аренды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3839" y="1475715"/>
            <a:ext cx="5195646" cy="18016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Срок аренды: 5 лет </a:t>
            </a:r>
          </a:p>
          <a:p>
            <a:pPr algn="ctr">
              <a:buNone/>
            </a:pPr>
            <a:r>
              <a:rPr lang="ru-RU" dirty="0" smtClean="0"/>
              <a:t>Цена за кв.м. от 148,30 руб. в месяц</a:t>
            </a:r>
          </a:p>
          <a:p>
            <a:pPr algn="ctr">
              <a:buNone/>
            </a:pPr>
            <a:r>
              <a:rPr lang="ru-RU" dirty="0" smtClean="0"/>
              <a:t>Стоимость аренды за </a:t>
            </a:r>
            <a:r>
              <a:rPr lang="en-US" dirty="0" smtClean="0"/>
              <a:t>19.9 </a:t>
            </a:r>
            <a:r>
              <a:rPr lang="ru-RU" dirty="0" smtClean="0"/>
              <a:t>кв. м. </a:t>
            </a:r>
            <a:br>
              <a:rPr lang="ru-RU" dirty="0" smtClean="0"/>
            </a:br>
            <a:r>
              <a:rPr lang="ru-RU" dirty="0" smtClean="0"/>
              <a:t>от 2 951 руб./мес.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8934" y="1484768"/>
            <a:ext cx="5188376" cy="1798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Место проведения аукциона</a:t>
            </a:r>
          </a:p>
          <a:p>
            <a:pPr algn="ctr"/>
            <a:r>
              <a:rPr lang="ru-RU" sz="1200" dirty="0" smtClean="0"/>
              <a:t>Департамент имущественных отношений (ул. Сибирская, 14, кабинет 12) </a:t>
            </a:r>
          </a:p>
          <a:p>
            <a:pPr algn="ctr"/>
            <a:r>
              <a:rPr lang="ru-RU" sz="1200" dirty="0" smtClean="0"/>
              <a:t>Информация о проведении аукциона размещается на сайте </a:t>
            </a:r>
            <a:br>
              <a:rPr lang="ru-RU" sz="1200" dirty="0" smtClean="0"/>
            </a:br>
            <a:r>
              <a:rPr lang="ru-RU" sz="1200" dirty="0" smtClean="0"/>
              <a:t>Муниципальное образование город Пермь  </a:t>
            </a:r>
            <a:br>
              <a:rPr lang="ru-RU" sz="1200" dirty="0" smtClean="0"/>
            </a:br>
            <a:r>
              <a:rPr lang="ru-RU" sz="1200" dirty="0" smtClean="0"/>
              <a:t>в разделе  Деятельность / Муниципальная собственность / Торговая площадка</a:t>
            </a:r>
          </a:p>
          <a:p>
            <a:pPr algn="ctr"/>
            <a:r>
              <a:rPr lang="en-US" sz="1200" dirty="0" smtClean="0"/>
              <a:t>https://www.gorodperm.ru/actions/property/tradearea/8-page/</a:t>
            </a:r>
            <a:endParaRPr lang="ru-RU" sz="1200" dirty="0" smtClean="0"/>
          </a:p>
        </p:txBody>
      </p:sp>
      <p:pic>
        <p:nvPicPr>
          <p:cNvPr id="7" name="Рисунок 6" descr="IMG_20210528_1506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7781" y="3492373"/>
            <a:ext cx="3907904" cy="293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Месторасположение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35360" y="1628801"/>
            <a:ext cx="4718315" cy="4569371"/>
          </a:xfrm>
        </p:spPr>
        <p:txBody>
          <a:bodyPr numCol="1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Свердловский район, 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ул. Солдатова, 43 (в подвале)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Здание находится в микрорайоне «Краснова»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Помещение расположено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9-х этажном кирпичном 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жилом доме.</a:t>
            </a:r>
          </a:p>
          <a:p>
            <a:pPr marL="0" indent="0">
              <a:buNone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2497" t="13736" r="5348" b="8996"/>
          <a:stretch>
            <a:fillRect/>
          </a:stretch>
        </p:blipFill>
        <p:spPr bwMode="auto">
          <a:xfrm>
            <a:off x="8431481" y="1795850"/>
            <a:ext cx="3562811" cy="281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55" b="12024"/>
          <a:stretch>
            <a:fillRect/>
          </a:stretch>
        </p:blipFill>
        <p:spPr>
          <a:xfrm>
            <a:off x="4638431" y="1790562"/>
            <a:ext cx="3654730" cy="28308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96714" y="4890559"/>
            <a:ext cx="7150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Ближайшие остановки наземного транспорта: 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Микрорайон «Краснова» (100 метров)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Моторостроителей (500 метров)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Рядом расположена парковка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490" y="483069"/>
            <a:ext cx="10871200" cy="9906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 объекта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6368" y="1916832"/>
            <a:ext cx="5809632" cy="440740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Площадь помещения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- 183,7 кв. м.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Вид объекта недвижимости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нежилое помещение (в подвале) с отдельным входом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Наименование объекта учета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помещение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Кадастровый номер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- 59:01:4410947:1509</a:t>
            </a:r>
          </a:p>
          <a:p>
            <a:pPr marL="0" indent="0">
              <a:spcBef>
                <a:spcPts val="60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/>
          </a:p>
          <a:p>
            <a:endParaRPr lang="ru-RU" sz="2000" dirty="0"/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7163" y="642552"/>
            <a:ext cx="3280750" cy="3244552"/>
          </a:xfrm>
          <a:prstGeom prst="rect">
            <a:avLst/>
          </a:prstGeom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44452" y="4231458"/>
            <a:ext cx="5856651" cy="180020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Наличие холодного и горячего водоснабжения, канализации, отопления, э/энергии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6" name="Рисунок 5" descr="DSCN00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9547" y="4077728"/>
            <a:ext cx="3624356" cy="203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827" y="422790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Планировка помещения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alehova-ke\Desktop\ИМУЩЕСТВО\Солдатова 43-3_page-0001.jpg"/>
          <p:cNvPicPr>
            <a:picLocks noChangeAspect="1" noChangeArrowheads="1"/>
          </p:cNvPicPr>
          <p:nvPr/>
        </p:nvPicPr>
        <p:blipFill>
          <a:blip r:embed="rId3" cstate="print"/>
          <a:srcRect l="7295" t="37706" r="67174" b="38694"/>
          <a:stretch>
            <a:fillRect/>
          </a:stretch>
        </p:blipFill>
        <p:spPr bwMode="auto">
          <a:xfrm>
            <a:off x="1996922" y="1696994"/>
            <a:ext cx="8386431" cy="4492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429" y="536167"/>
            <a:ext cx="10871200" cy="9906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аренды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199239" y="3376752"/>
            <a:ext cx="5523204" cy="2035507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Срок аренды: 5 лет </a:t>
            </a:r>
          </a:p>
          <a:p>
            <a:pPr algn="ctr">
              <a:buNone/>
            </a:pPr>
            <a:r>
              <a:rPr lang="ru-RU" dirty="0" smtClean="0"/>
              <a:t>Цена за кв.м. от 75,8 руб. в месяц</a:t>
            </a:r>
          </a:p>
          <a:p>
            <a:pPr algn="ctr">
              <a:buNone/>
            </a:pPr>
            <a:r>
              <a:rPr lang="ru-RU" dirty="0" smtClean="0"/>
              <a:t>Стоимость аренды за 183,7</a:t>
            </a:r>
            <a:r>
              <a:rPr lang="en-US" dirty="0" smtClean="0"/>
              <a:t> </a:t>
            </a:r>
            <a:r>
              <a:rPr lang="ru-RU" dirty="0" smtClean="0"/>
              <a:t>кв. м. </a:t>
            </a:r>
            <a:br>
              <a:rPr lang="ru-RU" dirty="0" smtClean="0"/>
            </a:br>
            <a:r>
              <a:rPr lang="ru-RU" dirty="0" smtClean="0"/>
              <a:t>от 13 924 руб./мес.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9017" y="985577"/>
            <a:ext cx="5860451" cy="187220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Место проведения аукциона</a:t>
            </a:r>
          </a:p>
          <a:p>
            <a:pPr algn="ctr"/>
            <a:r>
              <a:rPr lang="ru-RU" sz="1200" dirty="0" smtClean="0"/>
              <a:t>Департамент имущественных отношений (ул. Сибирская, 14, кабинет 12) </a:t>
            </a:r>
          </a:p>
          <a:p>
            <a:pPr algn="ctr"/>
            <a:r>
              <a:rPr lang="ru-RU" sz="1200" dirty="0" smtClean="0"/>
              <a:t>Информация о проведении аукциона размещается на сайте </a:t>
            </a:r>
            <a:br>
              <a:rPr lang="ru-RU" sz="1200" dirty="0" smtClean="0"/>
            </a:br>
            <a:r>
              <a:rPr lang="ru-RU" sz="1200" dirty="0" smtClean="0"/>
              <a:t>Муниципальное образование город Пермь  </a:t>
            </a:r>
            <a:br>
              <a:rPr lang="ru-RU" sz="1200" dirty="0" smtClean="0"/>
            </a:br>
            <a:r>
              <a:rPr lang="ru-RU" sz="1200" dirty="0" smtClean="0"/>
              <a:t>в разделе  Деятельность / Муниципальная собственность / Торговая площадка</a:t>
            </a:r>
          </a:p>
          <a:p>
            <a:pPr algn="ctr"/>
            <a:r>
              <a:rPr lang="en-US" sz="1200" dirty="0" smtClean="0"/>
              <a:t>https://www.gorodperm.ru/actions/property/tradearea/8-page/</a:t>
            </a:r>
            <a:endParaRPr lang="ru-RU" sz="1200" dirty="0" smtClean="0"/>
          </a:p>
        </p:txBody>
      </p:sp>
      <p:pic>
        <p:nvPicPr>
          <p:cNvPr id="5" name="Рисунок 4" descr="DSCN00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125" y="2132875"/>
            <a:ext cx="4945466" cy="278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 2">
      <a:dk1>
        <a:srgbClr val="020C2C"/>
      </a:dk1>
      <a:lt1>
        <a:srgbClr val="353D56"/>
      </a:lt1>
      <a:dk2>
        <a:srgbClr val="F7F8F9"/>
      </a:dk2>
      <a:lt2>
        <a:srgbClr val="FFFFFF"/>
      </a:lt2>
      <a:accent1>
        <a:srgbClr val="66C488"/>
      </a:accent1>
      <a:accent2>
        <a:srgbClr val="85D0A0"/>
      </a:accent2>
      <a:accent3>
        <a:srgbClr val="B3E1C3"/>
      </a:accent3>
      <a:accent4>
        <a:srgbClr val="D1EDDB"/>
      </a:accent4>
      <a:accent5>
        <a:srgbClr val="F0F9F3"/>
      </a:accent5>
      <a:accent6>
        <a:srgbClr val="E6E7EA"/>
      </a:accent6>
      <a:hlink>
        <a:srgbClr val="808595"/>
      </a:hlink>
      <a:folHlink>
        <a:srgbClr val="B3B6C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8559</TotalTime>
  <Words>225</Words>
  <Application>Microsoft Office PowerPoint</Application>
  <PresentationFormat>Произвольный</PresentationFormat>
  <Paragraphs>61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Объект муниципального имущества, включенный в перечень, предназначенный для предоставления в аренду субъектам мсп и организациям, образующим инфраструктуру поддержки субъектов МСП г. Пермь, ул. Генерала черняховского, 76</vt:lpstr>
      <vt:lpstr>Месторасположение</vt:lpstr>
      <vt:lpstr>Описание объекта</vt:lpstr>
      <vt:lpstr>Планировка помещения</vt:lpstr>
      <vt:lpstr>Условия аренды</vt:lpstr>
      <vt:lpstr>Месторасположение</vt:lpstr>
      <vt:lpstr>Описание объекта</vt:lpstr>
      <vt:lpstr>Планировка помещения</vt:lpstr>
      <vt:lpstr>Условия аренды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ivanova-tn</cp:lastModifiedBy>
  <cp:revision>150</cp:revision>
  <dcterms:created xsi:type="dcterms:W3CDTF">2022-06-12T18:20:35Z</dcterms:created>
  <dcterms:modified xsi:type="dcterms:W3CDTF">2022-11-02T09:26:54Z</dcterms:modified>
</cp:coreProperties>
</file>