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85" r:id="rId2"/>
    <p:sldId id="288" r:id="rId3"/>
    <p:sldId id="289" r:id="rId4"/>
    <p:sldId id="290" r:id="rId5"/>
    <p:sldId id="291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9F9F9"/>
    <a:srgbClr val="4E4E4E"/>
    <a:srgbClr val="EEEEEE"/>
    <a:srgbClr val="D2D2D2"/>
    <a:srgbClr val="A7A7A7"/>
    <a:srgbClr val="7A7A7A"/>
    <a:srgbClr val="F6F7EC"/>
    <a:srgbClr val="E7E9CE"/>
    <a:srgbClr val="CFD49E"/>
    <a:srgbClr val="B7BE6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2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BB09ED-2252-47D3-99F4-74F3315363E6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97CD7B7-1763-4E04-A7AA-832FBBC0FE0B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Срок аренды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2F39F92E-497C-438D-BE3C-54A56FD15A86}" type="parTrans" cxnId="{CF8C3C5D-F00F-49CC-A13D-75872197FE2E}">
      <dgm:prSet/>
      <dgm:spPr/>
      <dgm:t>
        <a:bodyPr/>
        <a:lstStyle/>
        <a:p>
          <a:endParaRPr lang="ru-RU"/>
        </a:p>
      </dgm:t>
    </dgm:pt>
    <dgm:pt modelId="{135A7ED1-EC52-4581-B7D1-955CBC46FA7E}" type="sibTrans" cxnId="{CF8C3C5D-F00F-49CC-A13D-75872197FE2E}">
      <dgm:prSet/>
      <dgm:spPr/>
      <dgm:t>
        <a:bodyPr/>
        <a:lstStyle/>
        <a:p>
          <a:endParaRPr lang="ru-RU"/>
        </a:p>
      </dgm:t>
    </dgm:pt>
    <dgm:pt modelId="{F215C982-7FEB-42F1-840D-41572E0264C9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5 лет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6D19F0E-F0E7-4683-B91D-7FAC0AF0C116}" type="parTrans" cxnId="{62CB8DEB-A2FB-4856-8C78-02CE696F0680}">
      <dgm:prSet/>
      <dgm:spPr/>
      <dgm:t>
        <a:bodyPr/>
        <a:lstStyle/>
        <a:p>
          <a:endParaRPr lang="ru-RU"/>
        </a:p>
      </dgm:t>
    </dgm:pt>
    <dgm:pt modelId="{8F337A1F-7BE6-4F5B-9D79-6619826A3024}" type="sibTrans" cxnId="{62CB8DEB-A2FB-4856-8C78-02CE696F0680}">
      <dgm:prSet/>
      <dgm:spPr/>
      <dgm:t>
        <a:bodyPr/>
        <a:lstStyle/>
        <a:p>
          <a:endParaRPr lang="ru-RU"/>
        </a:p>
      </dgm:t>
    </dgm:pt>
    <dgm:pt modelId="{91DFDC6D-51FA-4ED2-ABCA-32D18E748B0C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Цена за кв.м</a:t>
          </a:r>
          <a:r>
            <a:rPr lang="ru-RU" b="1" dirty="0" smtClean="0"/>
            <a:t>. </a:t>
          </a:r>
          <a:endParaRPr lang="ru-RU" b="1" dirty="0"/>
        </a:p>
      </dgm:t>
    </dgm:pt>
    <dgm:pt modelId="{ACD3ABEA-7910-45D3-83F2-A291CDC2CCBC}" type="parTrans" cxnId="{CF3A6204-0F23-4EF5-ADE6-1F13E9034B6E}">
      <dgm:prSet/>
      <dgm:spPr/>
      <dgm:t>
        <a:bodyPr/>
        <a:lstStyle/>
        <a:p>
          <a:endParaRPr lang="ru-RU"/>
        </a:p>
      </dgm:t>
    </dgm:pt>
    <dgm:pt modelId="{3ACBD2BE-0300-4957-91D7-6A3FEFF8B868}" type="sibTrans" cxnId="{CF3A6204-0F23-4EF5-ADE6-1F13E9034B6E}">
      <dgm:prSet/>
      <dgm:spPr/>
      <dgm:t>
        <a:bodyPr/>
        <a:lstStyle/>
        <a:p>
          <a:endParaRPr lang="ru-RU"/>
        </a:p>
      </dgm:t>
    </dgm:pt>
    <dgm:pt modelId="{1B2722CC-E7EF-423B-8AD6-1F9C1DB96823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dirty="0" smtClean="0">
              <a:latin typeface="Times New Roman" pitchFamily="18" charset="0"/>
              <a:cs typeface="Times New Roman" pitchFamily="18" charset="0"/>
            </a:rPr>
            <a:t>от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98,7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dirty="0" smtClean="0">
              <a:latin typeface="Times New Roman" pitchFamily="18" charset="0"/>
              <a:cs typeface="Times New Roman" pitchFamily="18" charset="0"/>
            </a:rPr>
            <a:t>рублей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в месяц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CCA1EBF-578A-44C0-9D1F-0545734313F0}" type="parTrans" cxnId="{89151612-A07E-4FBA-A171-7370DA004033}">
      <dgm:prSet/>
      <dgm:spPr/>
      <dgm:t>
        <a:bodyPr/>
        <a:lstStyle/>
        <a:p>
          <a:endParaRPr lang="ru-RU"/>
        </a:p>
      </dgm:t>
    </dgm:pt>
    <dgm:pt modelId="{2E4DD549-AB3B-4CA6-96B2-ADADEFC1CE6C}" type="sibTrans" cxnId="{89151612-A07E-4FBA-A171-7370DA004033}">
      <dgm:prSet/>
      <dgm:spPr/>
      <dgm:t>
        <a:bodyPr/>
        <a:lstStyle/>
        <a:p>
          <a:endParaRPr lang="ru-RU"/>
        </a:p>
      </dgm:t>
    </dgm:pt>
    <dgm:pt modelId="{F39825A2-1C3B-400D-BED4-F067BF344CC8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Стоимость аренды за 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292,5 кв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. м. 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73F3A474-F566-4399-8D39-691EE8A14509}" type="parTrans" cxnId="{ED035BF9-EAAA-4E67-981B-75FA3042DDE3}">
      <dgm:prSet/>
      <dgm:spPr/>
      <dgm:t>
        <a:bodyPr/>
        <a:lstStyle/>
        <a:p>
          <a:endParaRPr lang="ru-RU"/>
        </a:p>
      </dgm:t>
    </dgm:pt>
    <dgm:pt modelId="{7D112DCF-DBCB-4DFD-8253-2500F3036B62}" type="sibTrans" cxnId="{ED035BF9-EAAA-4E67-981B-75FA3042DDE3}">
      <dgm:prSet/>
      <dgm:spPr/>
      <dgm:t>
        <a:bodyPr/>
        <a:lstStyle/>
        <a:p>
          <a:endParaRPr lang="ru-RU"/>
        </a:p>
      </dgm:t>
    </dgm:pt>
    <dgm:pt modelId="{96F70830-C135-471B-A64F-EB5CD62FAD16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dirty="0" smtClean="0">
              <a:latin typeface="Times New Roman" pitchFamily="18" charset="0"/>
              <a:cs typeface="Times New Roman" pitchFamily="18" charset="0"/>
            </a:rPr>
            <a:t>от    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dirty="0" smtClean="0">
              <a:latin typeface="Times New Roman" pitchFamily="18" charset="0"/>
              <a:cs typeface="Times New Roman" pitchFamily="18" charset="0"/>
            </a:rPr>
            <a:t>28,873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рублей в месяц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775C065-34CD-4552-A625-169E55BA59DD}" type="parTrans" cxnId="{A6478B2C-4266-4F0B-AC4F-E8D5E3E72766}">
      <dgm:prSet/>
      <dgm:spPr/>
      <dgm:t>
        <a:bodyPr/>
        <a:lstStyle/>
        <a:p>
          <a:endParaRPr lang="ru-RU"/>
        </a:p>
      </dgm:t>
    </dgm:pt>
    <dgm:pt modelId="{CEE1D9C7-F62F-4368-B911-586CB9808A77}" type="sibTrans" cxnId="{A6478B2C-4266-4F0B-AC4F-E8D5E3E72766}">
      <dgm:prSet/>
      <dgm:spPr/>
      <dgm:t>
        <a:bodyPr/>
        <a:lstStyle/>
        <a:p>
          <a:endParaRPr lang="ru-RU"/>
        </a:p>
      </dgm:t>
    </dgm:pt>
    <dgm:pt modelId="{2A5AF5FA-7D74-4346-8104-3A4182F12685}" type="pres">
      <dgm:prSet presAssocID="{79BB09ED-2252-47D3-99F4-74F3315363E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E456A5-348C-4D51-B5BF-FDE366CA2DBA}" type="pres">
      <dgm:prSet presAssocID="{E97CD7B7-1763-4E04-A7AA-832FBBC0FE0B}" presName="compositeNode" presStyleCnt="0">
        <dgm:presLayoutVars>
          <dgm:bulletEnabled val="1"/>
        </dgm:presLayoutVars>
      </dgm:prSet>
      <dgm:spPr/>
    </dgm:pt>
    <dgm:pt modelId="{CA1057DA-0BDE-4228-972A-5A947A2A0FD0}" type="pres">
      <dgm:prSet presAssocID="{E97CD7B7-1763-4E04-A7AA-832FBBC0FE0B}" presName="bgRect" presStyleLbl="node1" presStyleIdx="0" presStyleCnt="3"/>
      <dgm:spPr/>
      <dgm:t>
        <a:bodyPr/>
        <a:lstStyle/>
        <a:p>
          <a:endParaRPr lang="ru-RU"/>
        </a:p>
      </dgm:t>
    </dgm:pt>
    <dgm:pt modelId="{4F3C7270-9216-40D1-99DE-F2E2BF8836FD}" type="pres">
      <dgm:prSet presAssocID="{E97CD7B7-1763-4E04-A7AA-832FBBC0FE0B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037ADE-0406-494F-8579-1525DF040391}" type="pres">
      <dgm:prSet presAssocID="{E97CD7B7-1763-4E04-A7AA-832FBBC0FE0B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4A5465-2684-4404-95B9-469090F907E7}" type="pres">
      <dgm:prSet presAssocID="{135A7ED1-EC52-4581-B7D1-955CBC46FA7E}" presName="hSp" presStyleCnt="0"/>
      <dgm:spPr/>
    </dgm:pt>
    <dgm:pt modelId="{8DE67B9B-51F5-4C78-90CE-4EAAD28CC374}" type="pres">
      <dgm:prSet presAssocID="{135A7ED1-EC52-4581-B7D1-955CBC46FA7E}" presName="vProcSp" presStyleCnt="0"/>
      <dgm:spPr/>
    </dgm:pt>
    <dgm:pt modelId="{AB4D1296-A9EE-4E92-B739-89C66423D0CD}" type="pres">
      <dgm:prSet presAssocID="{135A7ED1-EC52-4581-B7D1-955CBC46FA7E}" presName="vSp1" presStyleCnt="0"/>
      <dgm:spPr/>
    </dgm:pt>
    <dgm:pt modelId="{2CB97546-76A8-4D4A-93C0-4703D8C18244}" type="pres">
      <dgm:prSet presAssocID="{135A7ED1-EC52-4581-B7D1-955CBC46FA7E}" presName="simulatedConn" presStyleLbl="solidFgAcc1" presStyleIdx="0" presStyleCnt="2"/>
      <dgm:spPr/>
    </dgm:pt>
    <dgm:pt modelId="{86AD3E0F-F9EE-49AB-A89A-4AC10295BA42}" type="pres">
      <dgm:prSet presAssocID="{135A7ED1-EC52-4581-B7D1-955CBC46FA7E}" presName="vSp2" presStyleCnt="0"/>
      <dgm:spPr/>
    </dgm:pt>
    <dgm:pt modelId="{DB414AA3-328E-4AFE-9038-5191F7C4375C}" type="pres">
      <dgm:prSet presAssocID="{135A7ED1-EC52-4581-B7D1-955CBC46FA7E}" presName="sibTrans" presStyleCnt="0"/>
      <dgm:spPr/>
    </dgm:pt>
    <dgm:pt modelId="{7EAA94F7-04B1-4878-9E14-6E63B28FCE48}" type="pres">
      <dgm:prSet presAssocID="{91DFDC6D-51FA-4ED2-ABCA-32D18E748B0C}" presName="compositeNode" presStyleCnt="0">
        <dgm:presLayoutVars>
          <dgm:bulletEnabled val="1"/>
        </dgm:presLayoutVars>
      </dgm:prSet>
      <dgm:spPr/>
    </dgm:pt>
    <dgm:pt modelId="{E8E48500-D3FF-44D8-90F7-EED8FAD8F18B}" type="pres">
      <dgm:prSet presAssocID="{91DFDC6D-51FA-4ED2-ABCA-32D18E748B0C}" presName="bgRect" presStyleLbl="node1" presStyleIdx="1" presStyleCnt="3"/>
      <dgm:spPr/>
      <dgm:t>
        <a:bodyPr/>
        <a:lstStyle/>
        <a:p>
          <a:endParaRPr lang="ru-RU"/>
        </a:p>
      </dgm:t>
    </dgm:pt>
    <dgm:pt modelId="{EA23DF61-9F44-4B9A-9355-9C541C54992B}" type="pres">
      <dgm:prSet presAssocID="{91DFDC6D-51FA-4ED2-ABCA-32D18E748B0C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681907-9E52-491C-9C0D-403BD861627B}" type="pres">
      <dgm:prSet presAssocID="{91DFDC6D-51FA-4ED2-ABCA-32D18E748B0C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2991E0-7F56-4FFF-9980-224313C71244}" type="pres">
      <dgm:prSet presAssocID="{3ACBD2BE-0300-4957-91D7-6A3FEFF8B868}" presName="hSp" presStyleCnt="0"/>
      <dgm:spPr/>
    </dgm:pt>
    <dgm:pt modelId="{788F9FC7-A08C-4B7E-A953-3F821D56E595}" type="pres">
      <dgm:prSet presAssocID="{3ACBD2BE-0300-4957-91D7-6A3FEFF8B868}" presName="vProcSp" presStyleCnt="0"/>
      <dgm:spPr/>
    </dgm:pt>
    <dgm:pt modelId="{194BB58C-DDBA-46B4-9101-884CD834F643}" type="pres">
      <dgm:prSet presAssocID="{3ACBD2BE-0300-4957-91D7-6A3FEFF8B868}" presName="vSp1" presStyleCnt="0"/>
      <dgm:spPr/>
    </dgm:pt>
    <dgm:pt modelId="{482BDA3C-FB7B-45E2-95CF-E6E8E6B40A6F}" type="pres">
      <dgm:prSet presAssocID="{3ACBD2BE-0300-4957-91D7-6A3FEFF8B868}" presName="simulatedConn" presStyleLbl="solidFgAcc1" presStyleIdx="1" presStyleCnt="2"/>
      <dgm:spPr/>
    </dgm:pt>
    <dgm:pt modelId="{52DDF944-A00E-404A-A6D6-D762C03A6D4D}" type="pres">
      <dgm:prSet presAssocID="{3ACBD2BE-0300-4957-91D7-6A3FEFF8B868}" presName="vSp2" presStyleCnt="0"/>
      <dgm:spPr/>
    </dgm:pt>
    <dgm:pt modelId="{402C1F8D-E12A-45E0-BB05-F0EB8E4DB173}" type="pres">
      <dgm:prSet presAssocID="{3ACBD2BE-0300-4957-91D7-6A3FEFF8B868}" presName="sibTrans" presStyleCnt="0"/>
      <dgm:spPr/>
    </dgm:pt>
    <dgm:pt modelId="{7C83AFC0-A89A-48CE-BAF2-7B6BC205A2FD}" type="pres">
      <dgm:prSet presAssocID="{F39825A2-1C3B-400D-BED4-F067BF344CC8}" presName="compositeNode" presStyleCnt="0">
        <dgm:presLayoutVars>
          <dgm:bulletEnabled val="1"/>
        </dgm:presLayoutVars>
      </dgm:prSet>
      <dgm:spPr/>
    </dgm:pt>
    <dgm:pt modelId="{19FCDDE7-3A08-4E40-A8E7-8AE69A7626DF}" type="pres">
      <dgm:prSet presAssocID="{F39825A2-1C3B-400D-BED4-F067BF344CC8}" presName="bgRect" presStyleLbl="node1" presStyleIdx="2" presStyleCnt="3"/>
      <dgm:spPr/>
      <dgm:t>
        <a:bodyPr/>
        <a:lstStyle/>
        <a:p>
          <a:endParaRPr lang="ru-RU"/>
        </a:p>
      </dgm:t>
    </dgm:pt>
    <dgm:pt modelId="{BFEE327F-A08C-4967-92B5-0EEB5DE0DBF5}" type="pres">
      <dgm:prSet presAssocID="{F39825A2-1C3B-400D-BED4-F067BF344CC8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1B57A6-6DF5-402E-A0C9-FCB02BB064AF}" type="pres">
      <dgm:prSet presAssocID="{F39825A2-1C3B-400D-BED4-F067BF344CC8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A301B4-ECCD-4246-93E5-C1F18F5E9600}" type="presOf" srcId="{E97CD7B7-1763-4E04-A7AA-832FBBC0FE0B}" destId="{4F3C7270-9216-40D1-99DE-F2E2BF8836FD}" srcOrd="1" destOrd="0" presId="urn:microsoft.com/office/officeart/2005/8/layout/hProcess7"/>
    <dgm:cxn modelId="{BB53D3D3-0CC7-43D5-ABEB-D9430179DB7A}" type="presOf" srcId="{F215C982-7FEB-42F1-840D-41572E0264C9}" destId="{73037ADE-0406-494F-8579-1525DF040391}" srcOrd="0" destOrd="0" presId="urn:microsoft.com/office/officeart/2005/8/layout/hProcess7"/>
    <dgm:cxn modelId="{ED035BF9-EAAA-4E67-981B-75FA3042DDE3}" srcId="{79BB09ED-2252-47D3-99F4-74F3315363E6}" destId="{F39825A2-1C3B-400D-BED4-F067BF344CC8}" srcOrd="2" destOrd="0" parTransId="{73F3A474-F566-4399-8D39-691EE8A14509}" sibTransId="{7D112DCF-DBCB-4DFD-8253-2500F3036B62}"/>
    <dgm:cxn modelId="{C971DC8B-E737-453E-BB98-91168BD1512E}" type="presOf" srcId="{91DFDC6D-51FA-4ED2-ABCA-32D18E748B0C}" destId="{E8E48500-D3FF-44D8-90F7-EED8FAD8F18B}" srcOrd="0" destOrd="0" presId="urn:microsoft.com/office/officeart/2005/8/layout/hProcess7"/>
    <dgm:cxn modelId="{FCB08C39-DDBB-4771-9528-C157968CB118}" type="presOf" srcId="{79BB09ED-2252-47D3-99F4-74F3315363E6}" destId="{2A5AF5FA-7D74-4346-8104-3A4182F12685}" srcOrd="0" destOrd="0" presId="urn:microsoft.com/office/officeart/2005/8/layout/hProcess7"/>
    <dgm:cxn modelId="{CF8C3C5D-F00F-49CC-A13D-75872197FE2E}" srcId="{79BB09ED-2252-47D3-99F4-74F3315363E6}" destId="{E97CD7B7-1763-4E04-A7AA-832FBBC0FE0B}" srcOrd="0" destOrd="0" parTransId="{2F39F92E-497C-438D-BE3C-54A56FD15A86}" sibTransId="{135A7ED1-EC52-4581-B7D1-955CBC46FA7E}"/>
    <dgm:cxn modelId="{CF3A6204-0F23-4EF5-ADE6-1F13E9034B6E}" srcId="{79BB09ED-2252-47D3-99F4-74F3315363E6}" destId="{91DFDC6D-51FA-4ED2-ABCA-32D18E748B0C}" srcOrd="1" destOrd="0" parTransId="{ACD3ABEA-7910-45D3-83F2-A291CDC2CCBC}" sibTransId="{3ACBD2BE-0300-4957-91D7-6A3FEFF8B868}"/>
    <dgm:cxn modelId="{B43F7D25-CC12-4846-9AF2-C7A28FF13CC3}" type="presOf" srcId="{96F70830-C135-471B-A64F-EB5CD62FAD16}" destId="{2A1B57A6-6DF5-402E-A0C9-FCB02BB064AF}" srcOrd="0" destOrd="0" presId="urn:microsoft.com/office/officeart/2005/8/layout/hProcess7"/>
    <dgm:cxn modelId="{62CB8DEB-A2FB-4856-8C78-02CE696F0680}" srcId="{E97CD7B7-1763-4E04-A7AA-832FBBC0FE0B}" destId="{F215C982-7FEB-42F1-840D-41572E0264C9}" srcOrd="0" destOrd="0" parTransId="{46D19F0E-F0E7-4683-B91D-7FAC0AF0C116}" sibTransId="{8F337A1F-7BE6-4F5B-9D79-6619826A3024}"/>
    <dgm:cxn modelId="{89151612-A07E-4FBA-A171-7370DA004033}" srcId="{91DFDC6D-51FA-4ED2-ABCA-32D18E748B0C}" destId="{1B2722CC-E7EF-423B-8AD6-1F9C1DB96823}" srcOrd="0" destOrd="0" parTransId="{1CCA1EBF-578A-44C0-9D1F-0545734313F0}" sibTransId="{2E4DD549-AB3B-4CA6-96B2-ADADEFC1CE6C}"/>
    <dgm:cxn modelId="{42A87CC8-4C34-4D2F-8BFD-EEB9F9A83CCA}" type="presOf" srcId="{F39825A2-1C3B-400D-BED4-F067BF344CC8}" destId="{19FCDDE7-3A08-4E40-A8E7-8AE69A7626DF}" srcOrd="0" destOrd="0" presId="urn:microsoft.com/office/officeart/2005/8/layout/hProcess7"/>
    <dgm:cxn modelId="{0D4E7312-2488-4D00-870F-9B7056E2A8A1}" type="presOf" srcId="{91DFDC6D-51FA-4ED2-ABCA-32D18E748B0C}" destId="{EA23DF61-9F44-4B9A-9355-9C541C54992B}" srcOrd="1" destOrd="0" presId="urn:microsoft.com/office/officeart/2005/8/layout/hProcess7"/>
    <dgm:cxn modelId="{D3027580-FA02-4280-84A0-61B5AFCA9956}" type="presOf" srcId="{1B2722CC-E7EF-423B-8AD6-1F9C1DB96823}" destId="{1C681907-9E52-491C-9C0D-403BD861627B}" srcOrd="0" destOrd="0" presId="urn:microsoft.com/office/officeart/2005/8/layout/hProcess7"/>
    <dgm:cxn modelId="{3A239BF9-9E29-4C46-BE99-2F63DA417A11}" type="presOf" srcId="{F39825A2-1C3B-400D-BED4-F067BF344CC8}" destId="{BFEE327F-A08C-4967-92B5-0EEB5DE0DBF5}" srcOrd="1" destOrd="0" presId="urn:microsoft.com/office/officeart/2005/8/layout/hProcess7"/>
    <dgm:cxn modelId="{F412BE63-FA88-435A-AF3B-CE50CA558CB1}" type="presOf" srcId="{E97CD7B7-1763-4E04-A7AA-832FBBC0FE0B}" destId="{CA1057DA-0BDE-4228-972A-5A947A2A0FD0}" srcOrd="0" destOrd="0" presId="urn:microsoft.com/office/officeart/2005/8/layout/hProcess7"/>
    <dgm:cxn modelId="{A6478B2C-4266-4F0B-AC4F-E8D5E3E72766}" srcId="{F39825A2-1C3B-400D-BED4-F067BF344CC8}" destId="{96F70830-C135-471B-A64F-EB5CD62FAD16}" srcOrd="0" destOrd="0" parTransId="{F775C065-34CD-4552-A625-169E55BA59DD}" sibTransId="{CEE1D9C7-F62F-4368-B911-586CB9808A77}"/>
    <dgm:cxn modelId="{BAA57487-6F83-4E87-9A7F-F95AB2B8C61E}" type="presParOf" srcId="{2A5AF5FA-7D74-4346-8104-3A4182F12685}" destId="{37E456A5-348C-4D51-B5BF-FDE366CA2DBA}" srcOrd="0" destOrd="0" presId="urn:microsoft.com/office/officeart/2005/8/layout/hProcess7"/>
    <dgm:cxn modelId="{487C095C-A30A-4004-8D09-8DE2B12093AD}" type="presParOf" srcId="{37E456A5-348C-4D51-B5BF-FDE366CA2DBA}" destId="{CA1057DA-0BDE-4228-972A-5A947A2A0FD0}" srcOrd="0" destOrd="0" presId="urn:microsoft.com/office/officeart/2005/8/layout/hProcess7"/>
    <dgm:cxn modelId="{11DDEF5C-A344-4140-9D2E-C1A921F6CD50}" type="presParOf" srcId="{37E456A5-348C-4D51-B5BF-FDE366CA2DBA}" destId="{4F3C7270-9216-40D1-99DE-F2E2BF8836FD}" srcOrd="1" destOrd="0" presId="urn:microsoft.com/office/officeart/2005/8/layout/hProcess7"/>
    <dgm:cxn modelId="{201005EB-963E-4F72-9609-422848E1EDAB}" type="presParOf" srcId="{37E456A5-348C-4D51-B5BF-FDE366CA2DBA}" destId="{73037ADE-0406-494F-8579-1525DF040391}" srcOrd="2" destOrd="0" presId="urn:microsoft.com/office/officeart/2005/8/layout/hProcess7"/>
    <dgm:cxn modelId="{78FE536F-70CA-4B18-A1F2-F32B008B1275}" type="presParOf" srcId="{2A5AF5FA-7D74-4346-8104-3A4182F12685}" destId="{DD4A5465-2684-4404-95B9-469090F907E7}" srcOrd="1" destOrd="0" presId="urn:microsoft.com/office/officeart/2005/8/layout/hProcess7"/>
    <dgm:cxn modelId="{24262158-B9E1-4A68-B278-D1A7B0261D7A}" type="presParOf" srcId="{2A5AF5FA-7D74-4346-8104-3A4182F12685}" destId="{8DE67B9B-51F5-4C78-90CE-4EAAD28CC374}" srcOrd="2" destOrd="0" presId="urn:microsoft.com/office/officeart/2005/8/layout/hProcess7"/>
    <dgm:cxn modelId="{63CDBF51-CEC6-4DFD-BE47-D751CA5B5C0B}" type="presParOf" srcId="{8DE67B9B-51F5-4C78-90CE-4EAAD28CC374}" destId="{AB4D1296-A9EE-4E92-B739-89C66423D0CD}" srcOrd="0" destOrd="0" presId="urn:microsoft.com/office/officeart/2005/8/layout/hProcess7"/>
    <dgm:cxn modelId="{6DFD0022-D268-4DFC-92D3-652100919467}" type="presParOf" srcId="{8DE67B9B-51F5-4C78-90CE-4EAAD28CC374}" destId="{2CB97546-76A8-4D4A-93C0-4703D8C18244}" srcOrd="1" destOrd="0" presId="urn:microsoft.com/office/officeart/2005/8/layout/hProcess7"/>
    <dgm:cxn modelId="{D8CFB214-203B-4783-B288-47FE940808AC}" type="presParOf" srcId="{8DE67B9B-51F5-4C78-90CE-4EAAD28CC374}" destId="{86AD3E0F-F9EE-49AB-A89A-4AC10295BA42}" srcOrd="2" destOrd="0" presId="urn:microsoft.com/office/officeart/2005/8/layout/hProcess7"/>
    <dgm:cxn modelId="{13A8DB9F-171E-4058-A7C8-786078408825}" type="presParOf" srcId="{2A5AF5FA-7D74-4346-8104-3A4182F12685}" destId="{DB414AA3-328E-4AFE-9038-5191F7C4375C}" srcOrd="3" destOrd="0" presId="urn:microsoft.com/office/officeart/2005/8/layout/hProcess7"/>
    <dgm:cxn modelId="{27539C78-89A3-4920-A65D-5D1C35D2B53B}" type="presParOf" srcId="{2A5AF5FA-7D74-4346-8104-3A4182F12685}" destId="{7EAA94F7-04B1-4878-9E14-6E63B28FCE48}" srcOrd="4" destOrd="0" presId="urn:microsoft.com/office/officeart/2005/8/layout/hProcess7"/>
    <dgm:cxn modelId="{5D306861-D69C-49E7-AFD2-E90F8342F29D}" type="presParOf" srcId="{7EAA94F7-04B1-4878-9E14-6E63B28FCE48}" destId="{E8E48500-D3FF-44D8-90F7-EED8FAD8F18B}" srcOrd="0" destOrd="0" presId="urn:microsoft.com/office/officeart/2005/8/layout/hProcess7"/>
    <dgm:cxn modelId="{4FD2EB60-716F-4E5B-B467-B36DD203BA39}" type="presParOf" srcId="{7EAA94F7-04B1-4878-9E14-6E63B28FCE48}" destId="{EA23DF61-9F44-4B9A-9355-9C541C54992B}" srcOrd="1" destOrd="0" presId="urn:microsoft.com/office/officeart/2005/8/layout/hProcess7"/>
    <dgm:cxn modelId="{A5103296-4C78-4460-A765-E06916C56295}" type="presParOf" srcId="{7EAA94F7-04B1-4878-9E14-6E63B28FCE48}" destId="{1C681907-9E52-491C-9C0D-403BD861627B}" srcOrd="2" destOrd="0" presId="urn:microsoft.com/office/officeart/2005/8/layout/hProcess7"/>
    <dgm:cxn modelId="{BC0398B6-C20D-434A-B645-BF70140E119F}" type="presParOf" srcId="{2A5AF5FA-7D74-4346-8104-3A4182F12685}" destId="{D62991E0-7F56-4FFF-9980-224313C71244}" srcOrd="5" destOrd="0" presId="urn:microsoft.com/office/officeart/2005/8/layout/hProcess7"/>
    <dgm:cxn modelId="{EF04D1EE-58D8-4679-A90B-D526CC04017B}" type="presParOf" srcId="{2A5AF5FA-7D74-4346-8104-3A4182F12685}" destId="{788F9FC7-A08C-4B7E-A953-3F821D56E595}" srcOrd="6" destOrd="0" presId="urn:microsoft.com/office/officeart/2005/8/layout/hProcess7"/>
    <dgm:cxn modelId="{0E4B2D0C-3218-435E-8E2E-A61AE39C7186}" type="presParOf" srcId="{788F9FC7-A08C-4B7E-A953-3F821D56E595}" destId="{194BB58C-DDBA-46B4-9101-884CD834F643}" srcOrd="0" destOrd="0" presId="urn:microsoft.com/office/officeart/2005/8/layout/hProcess7"/>
    <dgm:cxn modelId="{F1864AFE-E735-4EC4-9F7B-2EDF6EB80D2F}" type="presParOf" srcId="{788F9FC7-A08C-4B7E-A953-3F821D56E595}" destId="{482BDA3C-FB7B-45E2-95CF-E6E8E6B40A6F}" srcOrd="1" destOrd="0" presId="urn:microsoft.com/office/officeart/2005/8/layout/hProcess7"/>
    <dgm:cxn modelId="{970D74B7-0E1F-4EC4-B78A-2BCD52489847}" type="presParOf" srcId="{788F9FC7-A08C-4B7E-A953-3F821D56E595}" destId="{52DDF944-A00E-404A-A6D6-D762C03A6D4D}" srcOrd="2" destOrd="0" presId="urn:microsoft.com/office/officeart/2005/8/layout/hProcess7"/>
    <dgm:cxn modelId="{A4D9598D-8302-4300-8871-C297CEECF29A}" type="presParOf" srcId="{2A5AF5FA-7D74-4346-8104-3A4182F12685}" destId="{402C1F8D-E12A-45E0-BB05-F0EB8E4DB173}" srcOrd="7" destOrd="0" presId="urn:microsoft.com/office/officeart/2005/8/layout/hProcess7"/>
    <dgm:cxn modelId="{B07E27B1-E36A-447E-BBB0-4C5EA74B7C0D}" type="presParOf" srcId="{2A5AF5FA-7D74-4346-8104-3A4182F12685}" destId="{7C83AFC0-A89A-48CE-BAF2-7B6BC205A2FD}" srcOrd="8" destOrd="0" presId="urn:microsoft.com/office/officeart/2005/8/layout/hProcess7"/>
    <dgm:cxn modelId="{0277BC13-09E1-4414-A2CF-25817C99ED02}" type="presParOf" srcId="{7C83AFC0-A89A-48CE-BAF2-7B6BC205A2FD}" destId="{19FCDDE7-3A08-4E40-A8E7-8AE69A7626DF}" srcOrd="0" destOrd="0" presId="urn:microsoft.com/office/officeart/2005/8/layout/hProcess7"/>
    <dgm:cxn modelId="{5D167639-6FA7-46EE-91B7-7B196D57B1D5}" type="presParOf" srcId="{7C83AFC0-A89A-48CE-BAF2-7B6BC205A2FD}" destId="{BFEE327F-A08C-4967-92B5-0EEB5DE0DBF5}" srcOrd="1" destOrd="0" presId="urn:microsoft.com/office/officeart/2005/8/layout/hProcess7"/>
    <dgm:cxn modelId="{EAAF73D1-9689-4A7B-B56D-3D54BC42C645}" type="presParOf" srcId="{7C83AFC0-A89A-48CE-BAF2-7B6BC205A2FD}" destId="{2A1B57A6-6DF5-402E-A0C9-FCB02BB064AF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1057DA-0BDE-4228-972A-5A947A2A0FD0}">
      <dsp:nvSpPr>
        <dsp:cNvPr id="0" name=""/>
        <dsp:cNvSpPr/>
      </dsp:nvSpPr>
      <dsp:spPr>
        <a:xfrm>
          <a:off x="615" y="1121039"/>
          <a:ext cx="2647156" cy="3176587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75565" bIns="0" numCol="1" spcCol="1270" anchor="t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Срок аренды</a:t>
          </a:r>
          <a:endParaRPr lang="ru-RU" sz="1700" b="1" kern="1200" dirty="0">
            <a:latin typeface="Times New Roman" pitchFamily="18" charset="0"/>
            <a:cs typeface="Times New Roman" pitchFamily="18" charset="0"/>
          </a:endParaRPr>
        </a:p>
      </dsp:txBody>
      <dsp:txXfrm rot="16200000">
        <a:off x="-1037070" y="2158725"/>
        <a:ext cx="2604801" cy="529431"/>
      </dsp:txXfrm>
    </dsp:sp>
    <dsp:sp modelId="{73037ADE-0406-494F-8579-1525DF040391}">
      <dsp:nvSpPr>
        <dsp:cNvPr id="0" name=""/>
        <dsp:cNvSpPr/>
      </dsp:nvSpPr>
      <dsp:spPr>
        <a:xfrm>
          <a:off x="530046" y="1121039"/>
          <a:ext cx="1972131" cy="317658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1163" rIns="0" bIns="0" numCol="1" spcCol="1270" anchor="t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smtClean="0">
              <a:latin typeface="Times New Roman" pitchFamily="18" charset="0"/>
              <a:cs typeface="Times New Roman" pitchFamily="18" charset="0"/>
            </a:rPr>
            <a:t>5 лет</a:t>
          </a:r>
          <a:endParaRPr lang="ru-RU" sz="4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0046" y="1121039"/>
        <a:ext cx="1972131" cy="3176587"/>
      </dsp:txXfrm>
    </dsp:sp>
    <dsp:sp modelId="{E8E48500-D3FF-44D8-90F7-EED8FAD8F18B}">
      <dsp:nvSpPr>
        <dsp:cNvPr id="0" name=""/>
        <dsp:cNvSpPr/>
      </dsp:nvSpPr>
      <dsp:spPr>
        <a:xfrm>
          <a:off x="2740421" y="1121039"/>
          <a:ext cx="2647156" cy="3176587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75565" bIns="0" numCol="1" spcCol="1270" anchor="t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Цена за кв.м</a:t>
          </a:r>
          <a:r>
            <a:rPr lang="ru-RU" sz="1700" b="1" kern="1200" dirty="0" smtClean="0"/>
            <a:t>. </a:t>
          </a:r>
          <a:endParaRPr lang="ru-RU" sz="1700" b="1" kern="1200" dirty="0"/>
        </a:p>
      </dsp:txBody>
      <dsp:txXfrm rot="16200000">
        <a:off x="1702736" y="2158725"/>
        <a:ext cx="2604801" cy="529431"/>
      </dsp:txXfrm>
    </dsp:sp>
    <dsp:sp modelId="{2CB97546-76A8-4D4A-93C0-4703D8C18244}">
      <dsp:nvSpPr>
        <dsp:cNvPr id="0" name=""/>
        <dsp:cNvSpPr/>
      </dsp:nvSpPr>
      <dsp:spPr>
        <a:xfrm rot="5400000">
          <a:off x="2520299" y="3645011"/>
          <a:ext cx="466715" cy="39707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681907-9E52-491C-9C0D-403BD861627B}">
      <dsp:nvSpPr>
        <dsp:cNvPr id="0" name=""/>
        <dsp:cNvSpPr/>
      </dsp:nvSpPr>
      <dsp:spPr>
        <a:xfrm>
          <a:off x="3269853" y="1121039"/>
          <a:ext cx="1972131" cy="317658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1163" rIns="0" bIns="0" numCol="1" spcCol="1270" anchor="t" anchorCtr="0">
          <a:noAutofit/>
        </a:bodyPr>
        <a:lstStyle/>
        <a:p>
          <a:pPr lvl="0" algn="l" defTabSz="20891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4700" kern="1200" dirty="0" smtClean="0">
              <a:latin typeface="Times New Roman" pitchFamily="18" charset="0"/>
              <a:cs typeface="Times New Roman" pitchFamily="18" charset="0"/>
            </a:rPr>
            <a:t>от </a:t>
          </a:r>
          <a:r>
            <a:rPr lang="ru-RU" sz="4700" kern="1200" dirty="0" smtClean="0">
              <a:latin typeface="Times New Roman" pitchFamily="18" charset="0"/>
              <a:cs typeface="Times New Roman" pitchFamily="18" charset="0"/>
            </a:rPr>
            <a:t>98,7</a:t>
          </a:r>
        </a:p>
        <a:p>
          <a:pPr lvl="0" algn="l" defTabSz="20891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4700" kern="1200" dirty="0" smtClean="0">
              <a:latin typeface="Times New Roman" pitchFamily="18" charset="0"/>
              <a:cs typeface="Times New Roman" pitchFamily="18" charset="0"/>
            </a:rPr>
            <a:t>рублей </a:t>
          </a:r>
          <a:r>
            <a:rPr lang="ru-RU" sz="4700" kern="1200" dirty="0" smtClean="0">
              <a:latin typeface="Times New Roman" pitchFamily="18" charset="0"/>
              <a:cs typeface="Times New Roman" pitchFamily="18" charset="0"/>
            </a:rPr>
            <a:t>в месяц</a:t>
          </a:r>
          <a:endParaRPr lang="ru-RU" sz="4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69853" y="1121039"/>
        <a:ext cx="1972131" cy="3176587"/>
      </dsp:txXfrm>
    </dsp:sp>
    <dsp:sp modelId="{19FCDDE7-3A08-4E40-A8E7-8AE69A7626DF}">
      <dsp:nvSpPr>
        <dsp:cNvPr id="0" name=""/>
        <dsp:cNvSpPr/>
      </dsp:nvSpPr>
      <dsp:spPr>
        <a:xfrm>
          <a:off x="5480228" y="1121039"/>
          <a:ext cx="2647156" cy="3176587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75565" bIns="0" numCol="1" spcCol="1270" anchor="t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Стоимость аренды за </a:t>
          </a: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292,5 кв</a:t>
          </a: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. м. </a:t>
          </a:r>
          <a:endParaRPr lang="ru-RU" sz="1700" b="1" kern="1200" dirty="0">
            <a:latin typeface="Times New Roman" pitchFamily="18" charset="0"/>
            <a:cs typeface="Times New Roman" pitchFamily="18" charset="0"/>
          </a:endParaRPr>
        </a:p>
      </dsp:txBody>
      <dsp:txXfrm rot="16200000">
        <a:off x="4442543" y="2158725"/>
        <a:ext cx="2604801" cy="529431"/>
      </dsp:txXfrm>
    </dsp:sp>
    <dsp:sp modelId="{482BDA3C-FB7B-45E2-95CF-E6E8E6B40A6F}">
      <dsp:nvSpPr>
        <dsp:cNvPr id="0" name=""/>
        <dsp:cNvSpPr/>
      </dsp:nvSpPr>
      <dsp:spPr>
        <a:xfrm rot="5400000">
          <a:off x="5260106" y="3645011"/>
          <a:ext cx="466715" cy="39707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1B57A6-6DF5-402E-A0C9-FCB02BB064AF}">
      <dsp:nvSpPr>
        <dsp:cNvPr id="0" name=""/>
        <dsp:cNvSpPr/>
      </dsp:nvSpPr>
      <dsp:spPr>
        <a:xfrm>
          <a:off x="6009659" y="1121039"/>
          <a:ext cx="1972131" cy="317658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1163" rIns="0" bIns="0" numCol="1" spcCol="1270" anchor="t" anchorCtr="0">
          <a:noAutofit/>
        </a:bodyPr>
        <a:lstStyle/>
        <a:p>
          <a:pPr lvl="0" algn="l" defTabSz="20891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4700" kern="1200" dirty="0" smtClean="0">
              <a:latin typeface="Times New Roman" pitchFamily="18" charset="0"/>
              <a:cs typeface="Times New Roman" pitchFamily="18" charset="0"/>
            </a:rPr>
            <a:t>от     </a:t>
          </a:r>
        </a:p>
        <a:p>
          <a:pPr lvl="0" algn="l" defTabSz="20891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4700" kern="1200" dirty="0" smtClean="0">
              <a:latin typeface="Times New Roman" pitchFamily="18" charset="0"/>
              <a:cs typeface="Times New Roman" pitchFamily="18" charset="0"/>
            </a:rPr>
            <a:t>28,873 </a:t>
          </a:r>
          <a:r>
            <a:rPr lang="ru-RU" sz="4700" kern="1200" dirty="0" smtClean="0">
              <a:latin typeface="Times New Roman" pitchFamily="18" charset="0"/>
              <a:cs typeface="Times New Roman" pitchFamily="18" charset="0"/>
            </a:rPr>
            <a:t>рублей в месяц</a:t>
          </a:r>
          <a:endParaRPr lang="ru-RU" sz="4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09659" y="1121039"/>
        <a:ext cx="1972131" cy="31765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9E00C-56A7-4E29-96ED-A7EA91BBCE4C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D3599-651D-48C9-9ACF-80FC30928D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12CBD-CF01-4A82-8A0E-053426F2AA2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43BB35A-AEAA-4A86-98F3-85C21E12DA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61464" y="-150830"/>
            <a:ext cx="3621110" cy="601430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BAB84C9-FE0D-4E9C-AE69-003AE8B87E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50070"/>
            <a:ext cx="5509087" cy="570792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F22D4E5-F12D-46A2-940D-36DAAAEF2C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29587" y="1622790"/>
            <a:ext cx="9332827" cy="1905213"/>
          </a:xfrm>
        </p:spPr>
        <p:txBody>
          <a:bodyPr anchor="t">
            <a:normAutofit/>
          </a:bodyPr>
          <a:lstStyle>
            <a:lvl1pPr algn="ctr">
              <a:lnSpc>
                <a:spcPct val="100000"/>
              </a:lnSpc>
              <a:defRPr sz="3200" b="1">
                <a:solidFill>
                  <a:srgbClr val="272727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C92C551-FB0D-4287-811C-8653427F8B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758518" y="3950403"/>
            <a:ext cx="6674964" cy="988039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ФИО ДОКЛАДЧИКА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6C1C826E-4154-4155-BD3C-62DD1C915A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58518" y="4956694"/>
            <a:ext cx="6674964" cy="819591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ДОЛЖНОСТЬ ДОКЛАДЧИКА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22A5C626-6A01-4A86-9AF3-CB80EB7F01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02631" y="6105353"/>
            <a:ext cx="4449452" cy="483583"/>
          </a:xfrm>
        </p:spPr>
        <p:txBody>
          <a:bodyPr anchor="b">
            <a:normAutofit/>
          </a:bodyPr>
          <a:lstStyle>
            <a:lvl1pPr marL="0" indent="0" algn="r">
              <a:buNone/>
              <a:defRPr sz="1400">
                <a:solidFill>
                  <a:srgbClr val="272727"/>
                </a:solidFill>
              </a:defRPr>
            </a:lvl1pPr>
          </a:lstStyle>
          <a:p>
            <a:pPr lvl="0"/>
            <a:r>
              <a:rPr lang="ru-RU" dirty="0"/>
              <a:t>ПЕРМЬ, 2022</a:t>
            </a:r>
          </a:p>
        </p:txBody>
      </p:sp>
      <p:sp>
        <p:nvSpPr>
          <p:cNvPr id="11" name="Рисунок 10">
            <a:extLst>
              <a:ext uri="{FF2B5EF4-FFF2-40B4-BE49-F238E27FC236}">
                <a16:creationId xmlns="" xmlns:a16="http://schemas.microsoft.com/office/drawing/2014/main" id="{32500301-3275-4592-BE10-84FD61DAE90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762414" y="404544"/>
            <a:ext cx="989669" cy="868075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ru-RU" dirty="0"/>
              <a:t>Лого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="" xmlns:a16="http://schemas.microsoft.com/office/drawing/2014/main" id="{D3D11930-F4FD-4381-A072-D37AC5D74A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48074" y="404544"/>
            <a:ext cx="1857081" cy="88917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000"/>
            </a:lvl1pPr>
          </a:lstStyle>
          <a:p>
            <a:pPr lvl="0"/>
            <a:r>
              <a:rPr lang="ru-RU" dirty="0"/>
              <a:t>НАЗВАНИЕ</a:t>
            </a:r>
          </a:p>
          <a:p>
            <a:pPr lvl="0"/>
            <a:r>
              <a:rPr lang="ru-RU" dirty="0"/>
              <a:t>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3447936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46348D6-35DB-46C6-925D-CFC7257ED8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635" y="412259"/>
            <a:ext cx="10954731" cy="1303419"/>
          </a:xfrm>
        </p:spPr>
        <p:txBody>
          <a:bodyPr anchor="t">
            <a:normAutofit/>
          </a:bodyPr>
          <a:lstStyle>
            <a:lvl1pPr algn="ctr">
              <a:defRPr sz="2800" b="1">
                <a:solidFill>
                  <a:srgbClr val="272727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3B552128-9C20-4EC8-9532-26C8700B42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8635" y="1876425"/>
            <a:ext cx="10954730" cy="744227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272727"/>
                </a:solidFill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6" name="Текст 14">
            <a:extLst>
              <a:ext uri="{FF2B5EF4-FFF2-40B4-BE49-F238E27FC236}">
                <a16:creationId xmlns="" xmlns:a16="http://schemas.microsoft.com/office/drawing/2014/main" id="{CC735747-F2AE-4A46-9D0E-21409AFC1D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635" y="2781399"/>
            <a:ext cx="10954730" cy="744227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rgbClr val="272727"/>
                </a:solidFill>
              </a:defRPr>
            </a:lvl1pPr>
          </a:lstStyle>
          <a:p>
            <a:pPr lvl="0"/>
            <a:r>
              <a:rPr lang="ru-RU" dirty="0"/>
              <a:t>Образец основного текста №1</a:t>
            </a:r>
          </a:p>
        </p:txBody>
      </p:sp>
      <p:sp>
        <p:nvSpPr>
          <p:cNvPr id="17" name="Текст 14">
            <a:extLst>
              <a:ext uri="{FF2B5EF4-FFF2-40B4-BE49-F238E27FC236}">
                <a16:creationId xmlns="" xmlns:a16="http://schemas.microsoft.com/office/drawing/2014/main" id="{451200C6-543F-469C-8390-973405AFF2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8635" y="3686373"/>
            <a:ext cx="10954730" cy="744227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rgbClr val="272727"/>
                </a:solidFill>
              </a:defRPr>
            </a:lvl1pPr>
          </a:lstStyle>
          <a:p>
            <a:pPr lvl="0"/>
            <a:r>
              <a:rPr lang="ru-RU" dirty="0"/>
              <a:t>Образец основного текста №2</a:t>
            </a:r>
          </a:p>
        </p:txBody>
      </p:sp>
      <p:sp>
        <p:nvSpPr>
          <p:cNvPr id="19" name="Текст 14">
            <a:extLst>
              <a:ext uri="{FF2B5EF4-FFF2-40B4-BE49-F238E27FC236}">
                <a16:creationId xmlns="" xmlns:a16="http://schemas.microsoft.com/office/drawing/2014/main" id="{4148DC79-E809-4D10-949F-D850425D6C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68074" y="6061436"/>
            <a:ext cx="1441122" cy="586033"/>
          </a:xfrm>
        </p:spPr>
        <p:txBody>
          <a:bodyPr anchor="ctr">
            <a:normAutofit/>
          </a:bodyPr>
          <a:lstStyle>
            <a:lvl1pPr marL="0" indent="0" algn="r">
              <a:buNone/>
              <a:defRPr sz="2200" b="1">
                <a:solidFill>
                  <a:srgbClr val="272727"/>
                </a:solidFill>
              </a:defRPr>
            </a:lvl1pPr>
          </a:lstStyle>
          <a:p>
            <a:pPr lvl="0"/>
            <a:r>
              <a:rPr lang="ru-RU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414816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8171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9384D4D-E830-446E-89F1-49FAFDF11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50680F4-0395-47F7-AAA4-5C20E37DD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621C33B-FF42-478B-95A4-6084F5A9C0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FD0C2-78BE-427C-B6D3-2923417079B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6D117B6-2ECD-41A3-AB10-D60ADA505D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95A3E5F-C8FD-42AC-A49D-9D83132ACB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D3779-F348-42C5-974A-C4061F35B1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812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Объект муниципального имущества, включенный в перечень, предназначенный для предоставления в аренду субъектам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мсп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организациям, образующим инфраструктуру поддержки субъектов МСП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г. Пермь, ул. Космонавта Леонова, 23</a:t>
            </a:r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Месторасположение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35360" y="1628801"/>
            <a:ext cx="4718315" cy="4569371"/>
          </a:xfrm>
        </p:spPr>
        <p:txBody>
          <a:bodyPr numCol="1"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Индустриальный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район,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Космонавта Леонова, 23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Подвальное помещение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(в жилом доме)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вход совместный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Площадь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292,5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кв. м.</a:t>
            </a:r>
          </a:p>
          <a:p>
            <a:pPr>
              <a:buNone/>
            </a:pPr>
            <a:endParaRPr lang="ru-RU" sz="1800" dirty="0" smtClean="0"/>
          </a:p>
          <a:p>
            <a:endParaRPr lang="ru-RU" sz="1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50876" y="5031107"/>
            <a:ext cx="6096000" cy="143116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Ближайшие остановки наземного транспорта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spcBef>
                <a:spcPts val="600"/>
              </a:spcBef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Леонова (150 метров)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ts val="600"/>
              </a:spcBef>
              <a:buFont typeface="Wingdings" pitchFamily="2" charset="2"/>
              <a:buChar char="ü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1472" t="18212" r="13973" b="8719"/>
          <a:stretch>
            <a:fillRect/>
          </a:stretch>
        </p:blipFill>
        <p:spPr bwMode="auto">
          <a:xfrm>
            <a:off x="4656665" y="1608667"/>
            <a:ext cx="3891411" cy="2931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54244" y="1126068"/>
            <a:ext cx="3226088" cy="3418417"/>
          </a:xfrm>
          <a:prstGeom prst="rect">
            <a:avLst/>
          </a:prstGeom>
        </p:spPr>
      </p:pic>
      <p:cxnSp>
        <p:nvCxnSpPr>
          <p:cNvPr id="13" name="Прямая со стрелкой 12"/>
          <p:cNvCxnSpPr/>
          <p:nvPr/>
        </p:nvCxnSpPr>
        <p:spPr>
          <a:xfrm flipH="1" flipV="1">
            <a:off x="6917785" y="3612270"/>
            <a:ext cx="525955" cy="638766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Описание объекта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43339" y="1746780"/>
            <a:ext cx="5809632" cy="440740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Площадь помещения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292,5 кв. м.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Вид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объекта недвижимости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подвальное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помещение в многоквартирном доме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Наименование объекта учета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помещение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Кадастровый номер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59:01:4410846:688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/>
          </a:p>
          <a:p>
            <a:endParaRPr lang="ru-RU" sz="2000" dirty="0"/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6011501" y="600542"/>
            <a:ext cx="5856651" cy="18002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Наличие холодного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горячего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водоснабжения,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канализации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топления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э/энергии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65169" y="2709334"/>
            <a:ext cx="3749924" cy="3818466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44121" t="16733" r="26119" b="18329"/>
          <a:stretch>
            <a:fillRect/>
          </a:stretch>
        </p:blipFill>
        <p:spPr bwMode="auto">
          <a:xfrm>
            <a:off x="4656666" y="2717805"/>
            <a:ext cx="3098799" cy="380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Планировка помещения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39919" t="39908" r="25005" b="12259"/>
          <a:stretch>
            <a:fillRect/>
          </a:stretch>
        </p:blipFill>
        <p:spPr bwMode="auto">
          <a:xfrm>
            <a:off x="2497667" y="1507067"/>
            <a:ext cx="7196666" cy="511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Условия аренды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46667" y="426435"/>
            <a:ext cx="5188376" cy="17987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Место проведения аукциона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Департамент имущественных отношений (ул. Сибирская, 14, кабинет 12) 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Информация о проведении аукциона размещается на сайте 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Муниципальное образование город Пермь  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разделе  Деятельность / Муниципальная собственность / Торговая площадка</a:t>
            </a:r>
          </a:p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https://www.gorodperm.ru/actions/property/tradearea/8-page/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2065866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Зеленый 2">
      <a:dk1>
        <a:srgbClr val="020C2C"/>
      </a:dk1>
      <a:lt1>
        <a:srgbClr val="353D56"/>
      </a:lt1>
      <a:dk2>
        <a:srgbClr val="F7F8F9"/>
      </a:dk2>
      <a:lt2>
        <a:srgbClr val="FFFFFF"/>
      </a:lt2>
      <a:accent1>
        <a:srgbClr val="66C488"/>
      </a:accent1>
      <a:accent2>
        <a:srgbClr val="85D0A0"/>
      </a:accent2>
      <a:accent3>
        <a:srgbClr val="B3E1C3"/>
      </a:accent3>
      <a:accent4>
        <a:srgbClr val="D1EDDB"/>
      </a:accent4>
      <a:accent5>
        <a:srgbClr val="F0F9F3"/>
      </a:accent5>
      <a:accent6>
        <a:srgbClr val="E6E7EA"/>
      </a:accent6>
      <a:hlink>
        <a:srgbClr val="808595"/>
      </a:hlink>
      <a:folHlink>
        <a:srgbClr val="B3B6C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9281</TotalTime>
  <Words>111</Words>
  <Application>Microsoft Office PowerPoint</Application>
  <PresentationFormat>Произвольный</PresentationFormat>
  <Paragraphs>34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Объект муниципального имущества, включенный в перечень, предназначенный для предоставления в аренду субъектам мсп и организациям, образующим инфраструктуру поддержки субъектов МСП г. Пермь, ул. Космонавта Леонова, 23</vt:lpstr>
      <vt:lpstr>Месторасположение</vt:lpstr>
      <vt:lpstr>Описание объекта</vt:lpstr>
      <vt:lpstr>Планировка помещения</vt:lpstr>
      <vt:lpstr>Условия аренды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palehova-ke</cp:lastModifiedBy>
  <cp:revision>224</cp:revision>
  <dcterms:created xsi:type="dcterms:W3CDTF">2022-06-12T18:20:35Z</dcterms:created>
  <dcterms:modified xsi:type="dcterms:W3CDTF">2022-10-31T11:28:31Z</dcterms:modified>
</cp:coreProperties>
</file>