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E2B2D-6A72-446E-8CF0-A9182AA9EFE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79D6286-A876-49C6-83DA-F0AD3789318D}">
      <dgm:prSet phldrT="[Текст]" custT="1"/>
      <dgm:spPr/>
      <dgm:t>
        <a:bodyPr/>
        <a:lstStyle/>
        <a:p>
          <a:r>
            <a:rPr lang="ru-RU" sz="1300" dirty="0" smtClean="0"/>
            <a:t>Право заключения договоров аренды муниципального имущества осуществляется посредством проведения </a:t>
          </a:r>
          <a:r>
            <a:rPr lang="ru-RU" sz="1300" b="1" dirty="0" smtClean="0"/>
            <a:t>аукциона</a:t>
          </a:r>
        </a:p>
        <a:p>
          <a:endParaRPr lang="ru-RU" sz="1300" b="1" dirty="0"/>
        </a:p>
      </dgm:t>
    </dgm:pt>
    <dgm:pt modelId="{A3EC106B-F08D-47D8-A4A5-76053F8758A3}" type="parTrans" cxnId="{402248C0-671D-4110-9A00-1529307B1F19}">
      <dgm:prSet/>
      <dgm:spPr/>
      <dgm:t>
        <a:bodyPr/>
        <a:lstStyle/>
        <a:p>
          <a:endParaRPr lang="ru-RU"/>
        </a:p>
      </dgm:t>
    </dgm:pt>
    <dgm:pt modelId="{05E8656C-C382-476B-9C20-1DA2F900EEC8}" type="sibTrans" cxnId="{402248C0-671D-4110-9A00-1529307B1F19}">
      <dgm:prSet/>
      <dgm:spPr/>
      <dgm:t>
        <a:bodyPr/>
        <a:lstStyle/>
        <a:p>
          <a:endParaRPr lang="ru-RU"/>
        </a:p>
      </dgm:t>
    </dgm:pt>
    <dgm:pt modelId="{AE4E0AC7-70C5-47D6-B09B-DC2ADE397CE8}">
      <dgm:prSet phldrT="[Текст]" custT="1"/>
      <dgm:spPr/>
      <dgm:t>
        <a:bodyPr/>
        <a:lstStyle/>
        <a:p>
          <a:r>
            <a:rPr lang="ru-RU" sz="1100" b="1" dirty="0" smtClean="0"/>
            <a:t>Заявки </a:t>
          </a:r>
          <a:r>
            <a:rPr lang="ru-RU" sz="1100" b="1" dirty="0" smtClean="0"/>
            <a:t>на участие в аукционе</a:t>
          </a:r>
          <a:r>
            <a:rPr lang="ru-RU" sz="1100" dirty="0" smtClean="0"/>
            <a:t> </a:t>
          </a:r>
          <a:r>
            <a:rPr lang="ru-RU" sz="1100" dirty="0" smtClean="0"/>
            <a:t>принимаются в сроки, указанные в</a:t>
          </a:r>
          <a:r>
            <a:rPr lang="ru-RU" sz="1100" b="0" i="0" dirty="0" smtClean="0"/>
            <a:t> </a:t>
          </a:r>
          <a:r>
            <a:rPr lang="ru-RU" sz="1100" b="0" i="0" dirty="0" smtClean="0"/>
            <a:t>конкурсной </a:t>
          </a:r>
          <a:r>
            <a:rPr lang="ru-RU" sz="1100" b="0" i="0" dirty="0" smtClean="0"/>
            <a:t>документации</a:t>
          </a:r>
          <a:r>
            <a:rPr lang="ru-RU" sz="1100" dirty="0" smtClean="0"/>
            <a:t> </a:t>
          </a:r>
          <a:r>
            <a:rPr lang="ru-RU" sz="1100" dirty="0" smtClean="0"/>
            <a:t>с понедельника по пятницу с 10:00 до 13:00 по адресу </a:t>
          </a:r>
          <a:r>
            <a:rPr lang="ru-RU" sz="1100" dirty="0" smtClean="0"/>
            <a:t>: </a:t>
          </a:r>
          <a:br>
            <a:rPr lang="ru-RU" sz="1100" dirty="0" smtClean="0"/>
          </a:br>
          <a:r>
            <a:rPr lang="ru-RU" sz="1100" dirty="0" smtClean="0"/>
            <a:t>ул</a:t>
          </a:r>
          <a:r>
            <a:rPr lang="ru-RU" sz="1100" dirty="0" smtClean="0"/>
            <a:t>. Сибирская, 14, </a:t>
          </a:r>
          <a:r>
            <a:rPr lang="ru-RU" sz="1100" dirty="0" smtClean="0"/>
            <a:t/>
          </a:r>
          <a:br>
            <a:rPr lang="ru-RU" sz="1100" dirty="0" smtClean="0"/>
          </a:br>
          <a:r>
            <a:rPr lang="ru-RU" sz="1100" dirty="0" err="1" smtClean="0"/>
            <a:t>каб</a:t>
          </a:r>
          <a:r>
            <a:rPr lang="ru-RU" sz="1100" dirty="0" smtClean="0"/>
            <a:t>. </a:t>
          </a:r>
          <a:r>
            <a:rPr lang="ru-RU" sz="1100" dirty="0" smtClean="0"/>
            <a:t>12</a:t>
          </a:r>
          <a:endParaRPr lang="ru-RU" sz="1100" dirty="0" smtClean="0"/>
        </a:p>
        <a:p>
          <a:r>
            <a:rPr lang="ru-RU" sz="1100" dirty="0" smtClean="0"/>
            <a:t>телефон</a:t>
          </a:r>
          <a:r>
            <a:rPr lang="ru-RU" sz="1100" dirty="0" smtClean="0"/>
            <a:t>: </a:t>
          </a:r>
          <a:r>
            <a:rPr lang="ru-RU" sz="1100" b="0" i="0" dirty="0" smtClean="0"/>
            <a:t>212-77-24</a:t>
          </a:r>
        </a:p>
      </dgm:t>
    </dgm:pt>
    <dgm:pt modelId="{44BB1BC5-0914-45F2-B3BF-CFF02DB1AED8}" type="parTrans" cxnId="{243AB73F-F70A-4B9A-9239-5723E03576CE}">
      <dgm:prSet/>
      <dgm:spPr/>
      <dgm:t>
        <a:bodyPr/>
        <a:lstStyle/>
        <a:p>
          <a:endParaRPr lang="ru-RU"/>
        </a:p>
      </dgm:t>
    </dgm:pt>
    <dgm:pt modelId="{CA60E758-4E71-4DDC-AB28-3AAF72C434B3}" type="sibTrans" cxnId="{243AB73F-F70A-4B9A-9239-5723E03576CE}">
      <dgm:prSet/>
      <dgm:spPr/>
      <dgm:t>
        <a:bodyPr/>
        <a:lstStyle/>
        <a:p>
          <a:endParaRPr lang="ru-RU"/>
        </a:p>
      </dgm:t>
    </dgm:pt>
    <dgm:pt modelId="{B01FF434-76AB-41AB-9A91-5BCC87400C6F}">
      <dgm:prSet phldrT="[Текст]" custT="1"/>
      <dgm:spPr/>
      <dgm:t>
        <a:bodyPr/>
        <a:lstStyle/>
        <a:p>
          <a:r>
            <a:rPr lang="ru-RU" sz="1400" b="0" dirty="0" smtClean="0"/>
            <a:t>Организатором  проведения торгов является </a:t>
          </a:r>
          <a:r>
            <a:rPr lang="ru-RU" sz="1400" b="1" dirty="0" smtClean="0"/>
            <a:t>департамент </a:t>
          </a:r>
          <a:r>
            <a:rPr lang="ru-RU" sz="1400" b="1" dirty="0" smtClean="0"/>
            <a:t>имущественных </a:t>
          </a:r>
          <a:r>
            <a:rPr lang="ru-RU" sz="1400" b="1" dirty="0" smtClean="0"/>
            <a:t>отношений администрации города Перми</a:t>
          </a:r>
          <a:endParaRPr lang="ru-RU" sz="1400" dirty="0"/>
        </a:p>
      </dgm:t>
    </dgm:pt>
    <dgm:pt modelId="{9651BFA5-85D9-426B-A983-E91834620BE7}" type="parTrans" cxnId="{5E27D149-3466-4B4A-9249-083410C7F7AE}">
      <dgm:prSet/>
      <dgm:spPr/>
      <dgm:t>
        <a:bodyPr/>
        <a:lstStyle/>
        <a:p>
          <a:endParaRPr lang="ru-RU"/>
        </a:p>
      </dgm:t>
    </dgm:pt>
    <dgm:pt modelId="{0DBA5945-C8ED-4EB1-9515-8C5498D7EB5E}" type="sibTrans" cxnId="{5E27D149-3466-4B4A-9249-083410C7F7AE}">
      <dgm:prSet/>
      <dgm:spPr/>
      <dgm:t>
        <a:bodyPr/>
        <a:lstStyle/>
        <a:p>
          <a:endParaRPr lang="ru-RU"/>
        </a:p>
      </dgm:t>
    </dgm:pt>
    <dgm:pt modelId="{CD1D9ED2-0FAA-455A-AD72-6F21018F7DBC}" type="pres">
      <dgm:prSet presAssocID="{B8FE2B2D-6A72-446E-8CF0-A9182AA9EFE7}" presName="compositeShape" presStyleCnt="0">
        <dgm:presLayoutVars>
          <dgm:chMax val="7"/>
          <dgm:dir/>
          <dgm:resizeHandles val="exact"/>
        </dgm:presLayoutVars>
      </dgm:prSet>
      <dgm:spPr/>
    </dgm:pt>
    <dgm:pt modelId="{274F38CC-70B4-48A4-9861-F4F4EBEAA15E}" type="pres">
      <dgm:prSet presAssocID="{C79D6286-A876-49C6-83DA-F0AD3789318D}" presName="circ1" presStyleLbl="vennNode1" presStyleIdx="0" presStyleCnt="3"/>
      <dgm:spPr/>
      <dgm:t>
        <a:bodyPr/>
        <a:lstStyle/>
        <a:p>
          <a:endParaRPr lang="ru-RU"/>
        </a:p>
      </dgm:t>
    </dgm:pt>
    <dgm:pt modelId="{41F5E87C-EA6F-43F9-88A8-5D491A4CA40E}" type="pres">
      <dgm:prSet presAssocID="{C79D6286-A876-49C6-83DA-F0AD378931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624A9-4F74-4734-9FB1-05380B1E91BB}" type="pres">
      <dgm:prSet presAssocID="{AE4E0AC7-70C5-47D6-B09B-DC2ADE397CE8}" presName="circ2" presStyleLbl="vennNode1" presStyleIdx="1" presStyleCnt="3"/>
      <dgm:spPr/>
      <dgm:t>
        <a:bodyPr/>
        <a:lstStyle/>
        <a:p>
          <a:endParaRPr lang="ru-RU"/>
        </a:p>
      </dgm:t>
    </dgm:pt>
    <dgm:pt modelId="{0D449095-AC6C-4AFC-B344-910BA2903A5F}" type="pres">
      <dgm:prSet presAssocID="{AE4E0AC7-70C5-47D6-B09B-DC2ADE397C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3EE42-415E-4406-A3A5-A19719B549E6}" type="pres">
      <dgm:prSet presAssocID="{B01FF434-76AB-41AB-9A91-5BCC87400C6F}" presName="circ3" presStyleLbl="vennNode1" presStyleIdx="2" presStyleCnt="3"/>
      <dgm:spPr/>
      <dgm:t>
        <a:bodyPr/>
        <a:lstStyle/>
        <a:p>
          <a:endParaRPr lang="ru-RU"/>
        </a:p>
      </dgm:t>
    </dgm:pt>
    <dgm:pt modelId="{D69AEB18-2272-44EC-9356-52918BC05FCE}" type="pres">
      <dgm:prSet presAssocID="{B01FF434-76AB-41AB-9A91-5BCC87400C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27D149-3466-4B4A-9249-083410C7F7AE}" srcId="{B8FE2B2D-6A72-446E-8CF0-A9182AA9EFE7}" destId="{B01FF434-76AB-41AB-9A91-5BCC87400C6F}" srcOrd="2" destOrd="0" parTransId="{9651BFA5-85D9-426B-A983-E91834620BE7}" sibTransId="{0DBA5945-C8ED-4EB1-9515-8C5498D7EB5E}"/>
    <dgm:cxn modelId="{42B9B668-736B-4CDD-9F2D-5922AA08E543}" type="presOf" srcId="{B01FF434-76AB-41AB-9A91-5BCC87400C6F}" destId="{D69AEB18-2272-44EC-9356-52918BC05FCE}" srcOrd="1" destOrd="0" presId="urn:microsoft.com/office/officeart/2005/8/layout/venn1"/>
    <dgm:cxn modelId="{402248C0-671D-4110-9A00-1529307B1F19}" srcId="{B8FE2B2D-6A72-446E-8CF0-A9182AA9EFE7}" destId="{C79D6286-A876-49C6-83DA-F0AD3789318D}" srcOrd="0" destOrd="0" parTransId="{A3EC106B-F08D-47D8-A4A5-76053F8758A3}" sibTransId="{05E8656C-C382-476B-9C20-1DA2F900EEC8}"/>
    <dgm:cxn modelId="{FDAD67D2-78AE-441C-BA29-3FEA5916DB01}" type="presOf" srcId="{C79D6286-A876-49C6-83DA-F0AD3789318D}" destId="{274F38CC-70B4-48A4-9861-F4F4EBEAA15E}" srcOrd="0" destOrd="0" presId="urn:microsoft.com/office/officeart/2005/8/layout/venn1"/>
    <dgm:cxn modelId="{D4B7F3E8-8EE8-4909-B45B-57E78C6CA307}" type="presOf" srcId="{AE4E0AC7-70C5-47D6-B09B-DC2ADE397CE8}" destId="{0D449095-AC6C-4AFC-B344-910BA2903A5F}" srcOrd="1" destOrd="0" presId="urn:microsoft.com/office/officeart/2005/8/layout/venn1"/>
    <dgm:cxn modelId="{9F4FE685-E3EF-47FB-AA35-A3FF72B96E6E}" type="presOf" srcId="{B01FF434-76AB-41AB-9A91-5BCC87400C6F}" destId="{BB63EE42-415E-4406-A3A5-A19719B549E6}" srcOrd="0" destOrd="0" presId="urn:microsoft.com/office/officeart/2005/8/layout/venn1"/>
    <dgm:cxn modelId="{2EBAB6B7-BAEF-4063-80D8-E7DEC3287260}" type="presOf" srcId="{B8FE2B2D-6A72-446E-8CF0-A9182AA9EFE7}" destId="{CD1D9ED2-0FAA-455A-AD72-6F21018F7DBC}" srcOrd="0" destOrd="0" presId="urn:microsoft.com/office/officeart/2005/8/layout/venn1"/>
    <dgm:cxn modelId="{25A8BBFC-6B43-4B54-98F2-657A906A4CF0}" type="presOf" srcId="{C79D6286-A876-49C6-83DA-F0AD3789318D}" destId="{41F5E87C-EA6F-43F9-88A8-5D491A4CA40E}" srcOrd="1" destOrd="0" presId="urn:microsoft.com/office/officeart/2005/8/layout/venn1"/>
    <dgm:cxn modelId="{243AB73F-F70A-4B9A-9239-5723E03576CE}" srcId="{B8FE2B2D-6A72-446E-8CF0-A9182AA9EFE7}" destId="{AE4E0AC7-70C5-47D6-B09B-DC2ADE397CE8}" srcOrd="1" destOrd="0" parTransId="{44BB1BC5-0914-45F2-B3BF-CFF02DB1AED8}" sibTransId="{CA60E758-4E71-4DDC-AB28-3AAF72C434B3}"/>
    <dgm:cxn modelId="{BBEFC898-ACD9-4CB0-8691-5E4E61F70471}" type="presOf" srcId="{AE4E0AC7-70C5-47D6-B09B-DC2ADE397CE8}" destId="{BF3624A9-4F74-4734-9FB1-05380B1E91BB}" srcOrd="0" destOrd="0" presId="urn:microsoft.com/office/officeart/2005/8/layout/venn1"/>
    <dgm:cxn modelId="{8E79D4A0-F2E6-4288-856C-94F808E71505}" type="presParOf" srcId="{CD1D9ED2-0FAA-455A-AD72-6F21018F7DBC}" destId="{274F38CC-70B4-48A4-9861-F4F4EBEAA15E}" srcOrd="0" destOrd="0" presId="urn:microsoft.com/office/officeart/2005/8/layout/venn1"/>
    <dgm:cxn modelId="{770BB103-7AF4-4FA2-8444-56D9DFFC48AE}" type="presParOf" srcId="{CD1D9ED2-0FAA-455A-AD72-6F21018F7DBC}" destId="{41F5E87C-EA6F-43F9-88A8-5D491A4CA40E}" srcOrd="1" destOrd="0" presId="urn:microsoft.com/office/officeart/2005/8/layout/venn1"/>
    <dgm:cxn modelId="{DAEE81F8-CD37-4FAD-92C9-D5EE6AB03A8A}" type="presParOf" srcId="{CD1D9ED2-0FAA-455A-AD72-6F21018F7DBC}" destId="{BF3624A9-4F74-4734-9FB1-05380B1E91BB}" srcOrd="2" destOrd="0" presId="urn:microsoft.com/office/officeart/2005/8/layout/venn1"/>
    <dgm:cxn modelId="{BFCCF58C-38C1-4418-A9B0-C1315C8B6D13}" type="presParOf" srcId="{CD1D9ED2-0FAA-455A-AD72-6F21018F7DBC}" destId="{0D449095-AC6C-4AFC-B344-910BA2903A5F}" srcOrd="3" destOrd="0" presId="urn:microsoft.com/office/officeart/2005/8/layout/venn1"/>
    <dgm:cxn modelId="{273AFB75-C40C-443F-81F0-3C77A60517C8}" type="presParOf" srcId="{CD1D9ED2-0FAA-455A-AD72-6F21018F7DBC}" destId="{BB63EE42-415E-4406-A3A5-A19719B549E6}" srcOrd="4" destOrd="0" presId="urn:microsoft.com/office/officeart/2005/8/layout/venn1"/>
    <dgm:cxn modelId="{0F0451E8-2344-4274-94D0-C19247FD56E3}" type="presParOf" srcId="{CD1D9ED2-0FAA-455A-AD72-6F21018F7DBC}" destId="{D69AEB18-2272-44EC-9356-52918BC05FCE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4F38CC-70B4-48A4-9861-F4F4EBEAA15E}">
      <dsp:nvSpPr>
        <dsp:cNvPr id="0" name=""/>
        <dsp:cNvSpPr/>
      </dsp:nvSpPr>
      <dsp:spPr>
        <a:xfrm>
          <a:off x="1937739" y="146802"/>
          <a:ext cx="3037289" cy="3037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Право заключения договоров аренды муниципального имущества осуществляется посредством проведения </a:t>
          </a:r>
          <a:r>
            <a:rPr lang="ru-RU" sz="1300" b="1" kern="1200" dirty="0" smtClean="0"/>
            <a:t>аукциона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>
        <a:off x="2342711" y="678327"/>
        <a:ext cx="2227345" cy="1366780"/>
      </dsp:txXfrm>
    </dsp:sp>
    <dsp:sp modelId="{BF3624A9-4F74-4734-9FB1-05380B1E91BB}">
      <dsp:nvSpPr>
        <dsp:cNvPr id="0" name=""/>
        <dsp:cNvSpPr/>
      </dsp:nvSpPr>
      <dsp:spPr>
        <a:xfrm>
          <a:off x="3033694" y="2045108"/>
          <a:ext cx="3037289" cy="3037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Заявка на участие в аукционе</a:t>
          </a:r>
          <a:r>
            <a:rPr lang="ru-RU" sz="1100" kern="1200" dirty="0" smtClean="0"/>
            <a:t> </a:t>
          </a:r>
          <a:r>
            <a:rPr lang="ru-RU" sz="1100" kern="1200" dirty="0" smtClean="0"/>
            <a:t>принимаются </a:t>
          </a:r>
          <a:r>
            <a:rPr lang="ru-RU" sz="1100" b="0" i="0" kern="1200" dirty="0" smtClean="0"/>
            <a:t>соответствии с конкурсной документацией</a:t>
          </a:r>
          <a:r>
            <a:rPr lang="ru-RU" sz="1100" kern="1200" dirty="0" smtClean="0"/>
            <a:t> </a:t>
          </a:r>
          <a:r>
            <a:rPr lang="ru-RU" sz="1100" kern="1200" dirty="0" smtClean="0"/>
            <a:t>с понедельника по пятницу с 10:00 до 13:00 по адресу ул. Сибирская, 14, </a:t>
          </a:r>
          <a:r>
            <a:rPr lang="ru-RU" sz="1100" kern="1200" dirty="0" err="1" smtClean="0"/>
            <a:t>каб</a:t>
          </a:r>
          <a:r>
            <a:rPr lang="ru-RU" sz="1100" kern="1200" dirty="0" smtClean="0"/>
            <a:t>.  12)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Телефон: </a:t>
          </a:r>
          <a:r>
            <a:rPr lang="ru-RU" sz="1100" b="0" i="0" kern="1200" dirty="0" smtClean="0"/>
            <a:t>212-77-24</a:t>
          </a:r>
        </a:p>
      </dsp:txBody>
      <dsp:txXfrm>
        <a:off x="3962598" y="2829741"/>
        <a:ext cx="1822373" cy="1670509"/>
      </dsp:txXfrm>
    </dsp:sp>
    <dsp:sp modelId="{BB63EE42-415E-4406-A3A5-A19719B549E6}">
      <dsp:nvSpPr>
        <dsp:cNvPr id="0" name=""/>
        <dsp:cNvSpPr/>
      </dsp:nvSpPr>
      <dsp:spPr>
        <a:xfrm>
          <a:off x="841783" y="2045108"/>
          <a:ext cx="3037289" cy="3037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Организация и проведение торгов осуществляется </a:t>
          </a:r>
          <a:r>
            <a:rPr lang="ru-RU" sz="1400" b="1" kern="1200" dirty="0" smtClean="0"/>
            <a:t>департаментом имущественных отношений</a:t>
          </a:r>
          <a:endParaRPr lang="ru-RU" sz="1400" kern="1200" dirty="0"/>
        </a:p>
      </dsp:txBody>
      <dsp:txXfrm>
        <a:off x="1127795" y="2829741"/>
        <a:ext cx="1822373" cy="1670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9407-71E7-4F91-85CC-3F813465B68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2CBD-CF01-4A82-8A0E-053426F2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2CBD-CF01-4A82-8A0E-053426F2AA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7056784" cy="135960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 муниципального имущества, включенный в перечень ПРЕДНАЗНАЧЕННОГО ДЛЯ ПРЕДОСТАВЛЕНИЯ В АРЕНДУ СУБЪЕКТАМ МСП И ОРГАНИЗАЦИЯМ, ОБРАЗУЮЩИМ ИНФРАСТРУКТУРУ ПОДДЕРЖКИ СУБЪЕКТОВ МСП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Калинина, 15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Месторасположение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628800"/>
            <a:ext cx="3538736" cy="456937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Кировский район,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микрорайон Водники,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Калинина,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Здание находится в периметре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Капитана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Пирожкова,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Туапсинской, ул. Калинина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Помещения расположены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4-х этажном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кирпичном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жилом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доме.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Ближайшие остановки наземного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транспорта: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Церковь Святого Князя Владимира (600 метров)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Капитанская (980 метров)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Рядом расположена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парковка</a:t>
            </a:r>
          </a:p>
          <a:p>
            <a:pPr marL="0" indent="0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3183" t="16002" r="13936" b="3989"/>
          <a:stretch>
            <a:fillRect/>
          </a:stretch>
        </p:blipFill>
        <p:spPr bwMode="auto">
          <a:xfrm>
            <a:off x="3779912" y="2276872"/>
            <a:ext cx="5099967" cy="434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4427984" y="5301208"/>
            <a:ext cx="144016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IMG_0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96752"/>
            <a:ext cx="2699792" cy="202484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5076056" y="3789040"/>
            <a:ext cx="360040" cy="10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779912" y="2420888"/>
            <a:ext cx="864096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 объекта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1719071"/>
            <a:ext cx="4357224" cy="440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Площадь помещения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107 кв. м.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Вид объекта недвижимости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встроенное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нежилое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помещение в цоколе многоквартирного дома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Наименование объекта учета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нежилое помещение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Кадастровый номер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- 59:01:1713107:614</a:t>
            </a:r>
          </a:p>
          <a:p>
            <a:pPr algn="just"/>
            <a:endParaRPr lang="ru-RU" sz="1600" dirty="0" smtClean="0"/>
          </a:p>
          <a:p>
            <a:endParaRPr lang="ru-RU" sz="2000" dirty="0"/>
          </a:p>
        </p:txBody>
      </p:sp>
      <p:pic>
        <p:nvPicPr>
          <p:cNvPr id="10" name="Содержимое 9" descr="IMG_008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416491" cy="3312368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4500562" y="5229200"/>
            <a:ext cx="435771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</a:t>
            </a:r>
            <a:r>
              <a:rPr lang="ru-RU" dirty="0" smtClean="0"/>
              <a:t>центрального </a:t>
            </a:r>
            <a:r>
              <a:rPr lang="ru-RU" dirty="0" smtClean="0"/>
              <a:t>водоснабжения, канализации, </a:t>
            </a:r>
          </a:p>
          <a:p>
            <a:pPr algn="ctr"/>
            <a:r>
              <a:rPr lang="ru-RU" dirty="0" smtClean="0"/>
              <a:t>электроснабжения</a:t>
            </a:r>
            <a:endParaRPr lang="ru-RU" dirty="0"/>
          </a:p>
        </p:txBody>
      </p:sp>
      <p:pic>
        <p:nvPicPr>
          <p:cNvPr id="7" name="Рисунок 6" descr="IMG_0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256"/>
            <a:ext cx="3384376" cy="232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ТЕХНИЧЕСКОЕ СОСТОЯНИЕ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038600" cy="440740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Требуется проведение текущего ремонта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IMG_00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3240360" cy="2430270"/>
          </a:xfrm>
        </p:spPr>
      </p:pic>
      <p:pic>
        <p:nvPicPr>
          <p:cNvPr id="9" name="Рисунок 8" descr="IMG_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4248472" cy="3186354"/>
          </a:xfrm>
          <a:prstGeom prst="rect">
            <a:avLst/>
          </a:prstGeom>
        </p:spPr>
      </p:pic>
      <p:pic>
        <p:nvPicPr>
          <p:cNvPr id="10" name="Рисунок 9" descr="IMG_0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149080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РАЗРЕШЕННОЕ ИСПОЛЬЗОВАНИЕ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73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dirty="0" smtClean="0"/>
          </a:p>
          <a:p>
            <a:pPr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виды деятельности, которые не запрещены Постановлением Правительства Российской Федерации от 16.09.2020 № 1479 «Об утверждении Правил противопожарного режима в Российской Федерации»</a:t>
            </a:r>
          </a:p>
        </p:txBody>
      </p:sp>
      <p:pic>
        <p:nvPicPr>
          <p:cNvPr id="13" name="Рисунок 12" descr="IMG_0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96952"/>
            <a:ext cx="2304256" cy="3072341"/>
          </a:xfrm>
          <a:prstGeom prst="rect">
            <a:avLst/>
          </a:prstGeom>
        </p:spPr>
      </p:pic>
      <p:pic>
        <p:nvPicPr>
          <p:cNvPr id="14" name="Рисунок 13" descr="IMG_0099.JPG"/>
          <p:cNvPicPr>
            <a:picLocks noChangeAspect="1"/>
          </p:cNvPicPr>
          <p:nvPr/>
        </p:nvPicPr>
        <p:blipFill>
          <a:blip r:embed="rId3" cstate="print"/>
          <a:srcRect r="9756" b="6504"/>
          <a:stretch>
            <a:fillRect/>
          </a:stretch>
        </p:blipFill>
        <p:spPr>
          <a:xfrm>
            <a:off x="5868144" y="3212976"/>
            <a:ext cx="2952328" cy="2294040"/>
          </a:xfrm>
          <a:prstGeom prst="rect">
            <a:avLst/>
          </a:prstGeom>
        </p:spPr>
      </p:pic>
      <p:pic>
        <p:nvPicPr>
          <p:cNvPr id="15" name="Рисунок 14" descr="IMG_0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7" y="3266982"/>
            <a:ext cx="3000333" cy="225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750" t="40133" r="52660" b="23626"/>
          <a:stretch>
            <a:fillRect/>
          </a:stretch>
        </p:blipFill>
        <p:spPr bwMode="auto">
          <a:xfrm rot="16200000">
            <a:off x="2222243" y="407227"/>
            <a:ext cx="4728589" cy="760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Планировка помещения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Планировка помещения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01" t="14001" r="34743" b="24891"/>
          <a:stretch>
            <a:fillRect/>
          </a:stretch>
        </p:blipFill>
        <p:spPr bwMode="auto">
          <a:xfrm>
            <a:off x="611560" y="1628800"/>
            <a:ext cx="801379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аренды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331640" y="1700808"/>
            <a:ext cx="6552728" cy="12281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Срок аренды: 5 лет </a:t>
            </a:r>
          </a:p>
          <a:p>
            <a:pPr algn="ctr">
              <a:buNone/>
            </a:pPr>
            <a:r>
              <a:rPr lang="ru-RU" dirty="0" smtClean="0"/>
              <a:t>Цена за кв.м. от </a:t>
            </a:r>
            <a:r>
              <a:rPr lang="ru-RU" dirty="0" smtClean="0"/>
              <a:t>185 </a:t>
            </a:r>
            <a:r>
              <a:rPr lang="ru-RU" dirty="0" smtClean="0"/>
              <a:t>руб.  (начальная цена)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Стоимость аренды за 107 кв. </a:t>
            </a:r>
            <a:r>
              <a:rPr lang="ru-RU" dirty="0" smtClean="0"/>
              <a:t>м. 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 smtClean="0"/>
              <a:t>19 </a:t>
            </a:r>
            <a:r>
              <a:rPr lang="ru-RU" dirty="0" smtClean="0"/>
              <a:t>795 руб./мес.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2" name="Рисунок 11" descr="IMG_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4032448" cy="3024336"/>
          </a:xfrm>
          <a:prstGeom prst="rect">
            <a:avLst/>
          </a:prstGeom>
        </p:spPr>
      </p:pic>
      <p:pic>
        <p:nvPicPr>
          <p:cNvPr id="13" name="Рисунок 12" descr="IMG_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143248"/>
            <a:ext cx="2808312" cy="338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Условия аренды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9190" y="1556792"/>
            <a:ext cx="389128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Место проведения аукциона</a:t>
            </a:r>
          </a:p>
          <a:p>
            <a:pPr algn="ctr"/>
            <a:r>
              <a:rPr lang="ru-RU" sz="1200" dirty="0" smtClean="0"/>
              <a:t>Департамент имущественных отношений (ул. Сибирская, 14, кабинет 12) </a:t>
            </a:r>
          </a:p>
          <a:p>
            <a:pPr algn="ctr"/>
            <a:r>
              <a:rPr lang="ru-RU" sz="1200" dirty="0" smtClean="0"/>
              <a:t>Информация о проведении аукциона </a:t>
            </a:r>
            <a:r>
              <a:rPr lang="ru-RU" sz="1200" dirty="0" smtClean="0"/>
              <a:t>размещ</a:t>
            </a:r>
            <a:r>
              <a:rPr lang="ru-RU" sz="1200" dirty="0" smtClean="0"/>
              <a:t>ается</a:t>
            </a:r>
            <a:r>
              <a:rPr lang="ru-RU" sz="1200" dirty="0" smtClean="0"/>
              <a:t> </a:t>
            </a:r>
            <a:r>
              <a:rPr lang="ru-RU" sz="1200" dirty="0" smtClean="0"/>
              <a:t>на сайте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Муниципальное </a:t>
            </a:r>
            <a:r>
              <a:rPr lang="ru-RU" sz="1200" dirty="0" smtClean="0"/>
              <a:t>образование город Пермь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 smtClean="0"/>
              <a:t>разделе  Деятельность / Муниципальная собственность / Торговая площадка</a:t>
            </a:r>
          </a:p>
          <a:p>
            <a:pPr algn="ctr"/>
            <a:r>
              <a:rPr lang="en-US" sz="1200" dirty="0" smtClean="0"/>
              <a:t>https://www.gorodperm.ru/actions/property/tradearea/8-page/</a:t>
            </a:r>
            <a:endParaRPr lang="ru-RU" sz="1200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-540568" y="1628800"/>
          <a:ext cx="6912768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IMG_0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501008"/>
            <a:ext cx="237626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Другая 1">
      <a:dk1>
        <a:sysClr val="windowText" lastClr="000000"/>
      </a:dk1>
      <a:lt1>
        <a:sysClr val="window" lastClr="FFFFFF"/>
      </a:lt1>
      <a:dk2>
        <a:srgbClr val="424456"/>
      </a:dk2>
      <a:lt2>
        <a:srgbClr val="BDD3E1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2896</TotalTime>
  <Words>158</Words>
  <Application>Microsoft Office PowerPoint</Application>
  <PresentationFormat>Экран (4:3)</PresentationFormat>
  <Paragraphs>39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Объект муниципального имущества, включенный в перечень ПРЕДНАЗНАЧЕННОГО ДЛЯ ПРЕДОСТАВЛЕНИЯ В АРЕНДУ СУБЪЕКТАМ МСП И ОРГАНИЗАЦИЯМ, ОБРАЗУЮЩИМ ИНФРАСТРУКТУРУ ПОДДЕРЖКИ СУБЪЕКТОВ МСП Калинина, 15</vt:lpstr>
      <vt:lpstr>Месторасположение</vt:lpstr>
      <vt:lpstr>Описание объекта</vt:lpstr>
      <vt:lpstr>ТЕХНИЧЕСКОЕ СОСТОЯНИЕ</vt:lpstr>
      <vt:lpstr>РАЗРЕШЕННОЕ ИСПОЛЬЗОВАНИЕ</vt:lpstr>
      <vt:lpstr>Планировка помещения</vt:lpstr>
      <vt:lpstr>Планировка помещения</vt:lpstr>
      <vt:lpstr>Условия аренды</vt:lpstr>
      <vt:lpstr>Условия аренды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ярморочных мероприятий на территории города Перми</dc:title>
  <dc:creator>Дом</dc:creator>
  <cp:lastModifiedBy>kasumova-kv</cp:lastModifiedBy>
  <cp:revision>136</cp:revision>
  <dcterms:created xsi:type="dcterms:W3CDTF">2019-11-15T06:21:28Z</dcterms:created>
  <dcterms:modified xsi:type="dcterms:W3CDTF">2021-06-03T10:52:51Z</dcterms:modified>
</cp:coreProperties>
</file>