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301" r:id="rId2"/>
  </p:sldIdLst>
  <p:sldSz cx="9144000" cy="6858000" type="screen4x3"/>
  <p:notesSz cx="6797675" cy="9926638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AC6C4"/>
    <a:srgbClr val="F5E4E3"/>
    <a:srgbClr val="E1DEC9"/>
    <a:srgbClr val="DBD8BF"/>
    <a:srgbClr val="EAE8DA"/>
    <a:srgbClr val="D3CEB1"/>
    <a:srgbClr val="E9E6D7"/>
    <a:srgbClr val="C5D1D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5942" autoAdjust="0"/>
  </p:normalViewPr>
  <p:slideViewPr>
    <p:cSldViewPr>
      <p:cViewPr>
        <p:scale>
          <a:sx n="80" d="100"/>
          <a:sy n="80" d="100"/>
        </p:scale>
        <p:origin x="-15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3C3AB-3BB8-4933-8061-820AA8F01DC8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76B0DF-9E5A-498F-B264-AA9815B6F8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139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5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8055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r">
              <a:defRPr sz="1200"/>
            </a:lvl1pPr>
          </a:lstStyle>
          <a:p>
            <a:fld id="{9E39D5CB-295C-451A-A5D4-943D95891907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05" tIns="45853" rIns="91705" bIns="4585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705" tIns="45853" rIns="91705" bIns="45853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8054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60" cy="498054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r">
              <a:defRPr sz="1200"/>
            </a:lvl1pPr>
          </a:lstStyle>
          <a:p>
            <a:fld id="{FA5C4D03-D89B-48B4-938E-BDC443BFC4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2500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C4D03-D89B-48B4-938E-BDC443BFC45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B3E93-12A2-4D9B-9C57-A3A2DBF4E335}" type="datetime1">
              <a:rPr lang="en-US" smtClean="0"/>
              <a:pPr/>
              <a:t>11/3/2022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D9ECB-E5D1-4E00-96FE-DA7215665850}" type="datetime1">
              <a:rPr lang="en-US" smtClean="0"/>
              <a:pPr/>
              <a:t>11/3/2022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2B0C-6989-401A-8C1B-65D2C8E2F535}" type="datetime1">
              <a:rPr lang="en-US" smtClean="0"/>
              <a:pPr/>
              <a:t>11/3/2022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F714-5541-417F-BDC0-BF99884E4114}" type="datetime1">
              <a:rPr lang="en-US" smtClean="0"/>
              <a:pPr/>
              <a:t>11/3/2022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DDA9E-770D-46EE-A6DB-CC8636030A09}" type="datetime1">
              <a:rPr lang="en-US" smtClean="0"/>
              <a:pPr/>
              <a:t>11/3/2022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F5D6E73-0690-4AB4-8913-976F3C3C4A40}" type="datetime1">
              <a:rPr lang="en-US" smtClean="0"/>
              <a:pPr/>
              <a:t>11/3/2022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B5E9-42D7-4D76-9B78-31AE0FBD33E6}" type="datetime1">
              <a:rPr lang="en-US" smtClean="0"/>
              <a:pPr/>
              <a:t>11/3/2022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9C6C-F83D-41D1-BFA2-F35D5637F76F}" type="datetime1">
              <a:rPr lang="en-US" smtClean="0"/>
              <a:pPr/>
              <a:t>11/3/2022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5B27-29F2-41D6-9AE8-806BC4174D12}" type="datetime1">
              <a:rPr lang="en-US" smtClean="0"/>
              <a:pPr/>
              <a:t>11/3/2022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C95E8-17F8-4262-BB24-7DEC1445CC65}" type="datetime1">
              <a:rPr lang="en-US" smtClean="0"/>
              <a:pPr/>
              <a:t>11/3/2022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FDF2E90-4C21-4C44-858D-9B485839902E}" type="datetime1">
              <a:rPr lang="en-US" smtClean="0"/>
              <a:pPr/>
              <a:t>11/3/2022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0667F78-0C48-4243-B439-A6221D019FF4}" type="datetime1">
              <a:rPr lang="en-US" smtClean="0"/>
              <a:pPr/>
              <a:t>11/3/2022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14290"/>
            <a:ext cx="8072494" cy="981060"/>
          </a:xfrm>
        </p:spPr>
        <p:txBody>
          <a:bodyPr>
            <a:noAutofit/>
          </a:bodyPr>
          <a:lstStyle/>
          <a:p>
            <a:pPr lvl="0" defTabSz="457200">
              <a:defRPr/>
            </a:pPr>
            <a:r>
              <a:rPr lang="ru-RU" sz="2000" kern="0" dirty="0" smtClean="0">
                <a:solidFill>
                  <a:srgbClr val="C00000"/>
                </a:solidFill>
                <a:cs typeface="Times New Roman" pitchFamily="18" charset="0"/>
              </a:rPr>
              <a:t/>
            </a:r>
            <a:br>
              <a:rPr lang="ru-RU" sz="2000" kern="0" dirty="0" smtClean="0">
                <a:solidFill>
                  <a:srgbClr val="C00000"/>
                </a:solidFill>
                <a:cs typeface="Times New Roman" pitchFamily="18" charset="0"/>
              </a:rPr>
            </a:br>
            <a:r>
              <a:rPr lang="ru-RU" altLang="ru-RU" sz="2000" kern="0" dirty="0" smtClean="0">
                <a:solidFill>
                  <a:srgbClr val="C00000"/>
                </a:solidFill>
                <a:cs typeface="Times New Roman" pitchFamily="18" charset="0"/>
              </a:rPr>
              <a:t/>
            </a:r>
            <a:br>
              <a:rPr lang="ru-RU" altLang="ru-RU" sz="2000" kern="0" dirty="0" smtClean="0">
                <a:solidFill>
                  <a:srgbClr val="C00000"/>
                </a:solidFill>
                <a:cs typeface="Times New Roman" pitchFamily="18" charset="0"/>
              </a:rPr>
            </a:br>
            <a:r>
              <a:rPr lang="ru-RU" altLang="ru-RU" sz="2000" kern="0" dirty="0" smtClean="0">
                <a:solidFill>
                  <a:srgbClr val="C00000"/>
                </a:solidFill>
                <a:cs typeface="Times New Roman" pitchFamily="18" charset="0"/>
              </a:rPr>
              <a:t/>
            </a:r>
            <a:br>
              <a:rPr lang="ru-RU" altLang="ru-RU" sz="2000" kern="0" dirty="0" smtClean="0">
                <a:solidFill>
                  <a:srgbClr val="C00000"/>
                </a:solidFill>
                <a:cs typeface="Times New Roman" pitchFamily="18" charset="0"/>
              </a:rPr>
            </a:br>
            <a:r>
              <a:rPr lang="ru-RU" altLang="ru-RU" sz="2000" kern="0" dirty="0" smtClean="0">
                <a:solidFill>
                  <a:srgbClr val="C00000"/>
                </a:solidFill>
                <a:cs typeface="Times New Roman" pitchFamily="18" charset="0"/>
              </a:rPr>
              <a:t/>
            </a:r>
            <a:br>
              <a:rPr lang="ru-RU" altLang="ru-RU" sz="2000" kern="0" dirty="0" smtClean="0">
                <a:solidFill>
                  <a:srgbClr val="C00000"/>
                </a:solidFill>
                <a:cs typeface="Times New Roman" pitchFamily="18" charset="0"/>
              </a:rPr>
            </a:br>
            <a:r>
              <a:rPr lang="ru-RU" altLang="ru-RU" sz="2000" kern="0" dirty="0" smtClean="0">
                <a:solidFill>
                  <a:srgbClr val="C00000"/>
                </a:solidFill>
                <a:cs typeface="Times New Roman" pitchFamily="18" charset="0"/>
              </a:rPr>
              <a:t/>
            </a:r>
            <a:br>
              <a:rPr lang="ru-RU" altLang="ru-RU" sz="2000" kern="0" dirty="0" smtClean="0">
                <a:solidFill>
                  <a:srgbClr val="C00000"/>
                </a:solidFill>
                <a:cs typeface="Times New Roman" pitchFamily="18" charset="0"/>
              </a:rPr>
            </a:br>
            <a:r>
              <a:rPr lang="ru-RU" altLang="ru-RU" sz="2000" kern="0" dirty="0" smtClean="0">
                <a:solidFill>
                  <a:srgbClr val="C00000"/>
                </a:solidFill>
                <a:cs typeface="Times New Roman" pitchFamily="18" charset="0"/>
              </a:rPr>
              <a:t>Концессионное </a:t>
            </a:r>
            <a:r>
              <a:rPr lang="ru-RU" altLang="ru-RU" sz="2000" kern="0" dirty="0" smtClean="0">
                <a:solidFill>
                  <a:srgbClr val="C00000"/>
                </a:solidFill>
                <a:cs typeface="Times New Roman" pitchFamily="18" charset="0"/>
              </a:rPr>
              <a:t>соглашение в отношении муниципального имущества </a:t>
            </a:r>
            <a:r>
              <a:rPr lang="ru-RU" sz="2000" kern="0" dirty="0" smtClean="0">
                <a:solidFill>
                  <a:srgbClr val="C00000"/>
                </a:solidFill>
                <a:cs typeface="Times New Roman" pitchFamily="18" charset="0"/>
              </a:rPr>
              <a:t>для </a:t>
            </a:r>
            <a:r>
              <a:rPr lang="ru-RU" sz="2000" kern="0" dirty="0" smtClean="0">
                <a:solidFill>
                  <a:srgbClr val="C00000"/>
                </a:solidFill>
                <a:cs typeface="Times New Roman" pitchFamily="18" charset="0"/>
              </a:rPr>
              <a:t>осуществления </a:t>
            </a:r>
            <a:r>
              <a:rPr lang="ru-RU" sz="2000" kern="0" dirty="0" smtClean="0">
                <a:solidFill>
                  <a:srgbClr val="C00000"/>
                </a:solidFill>
                <a:cs typeface="Times New Roman" pitchFamily="18" charset="0"/>
              </a:rPr>
              <a:t>деятельности по предоставлению услуг дошкольного образования детей в городе Перми</a:t>
            </a:r>
            <a:endParaRPr lang="ru-RU" sz="2000" b="1" dirty="0">
              <a:solidFill>
                <a:schemeClr val="tx2"/>
              </a:solidFill>
            </a:endParaRPr>
          </a:p>
        </p:txBody>
      </p:sp>
      <p:pic>
        <p:nvPicPr>
          <p:cNvPr id="6" name="Picture 4" descr="герб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855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Прямоугольник 32"/>
          <p:cNvSpPr/>
          <p:nvPr/>
        </p:nvSpPr>
        <p:spPr>
          <a:xfrm>
            <a:off x="142844" y="1285860"/>
            <a:ext cx="8763000" cy="40011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lvl="0" algn="ctr" defTabSz="457200">
              <a:defRPr/>
            </a:pPr>
            <a:r>
              <a:rPr lang="ru-RU" sz="2000" b="1" dirty="0" smtClean="0">
                <a:solidFill>
                  <a:srgbClr val="C00000"/>
                </a:solidFill>
                <a:cs typeface="Times New Roman" pitchFamily="18" charset="0"/>
              </a:rPr>
              <a:t>К</a:t>
            </a:r>
            <a:r>
              <a:rPr lang="ru-RU" sz="2000" b="1" dirty="0" smtClean="0">
                <a:solidFill>
                  <a:srgbClr val="C00000"/>
                </a:solidFill>
                <a:cs typeface="Times New Roman" pitchFamily="18" charset="0"/>
              </a:rPr>
              <a:t>онцессионер  </a:t>
            </a:r>
            <a:r>
              <a:rPr lang="ru-RU" sz="2000" b="1" dirty="0" smtClean="0">
                <a:solidFill>
                  <a:srgbClr val="C00000"/>
                </a:solidFill>
                <a:cs typeface="Times New Roman" pitchFamily="18" charset="0"/>
              </a:rPr>
              <a:t>- </a:t>
            </a:r>
            <a:r>
              <a:rPr lang="ru-RU" sz="2000" b="1" dirty="0" smtClean="0">
                <a:solidFill>
                  <a:srgbClr val="C00000"/>
                </a:solidFill>
              </a:rPr>
              <a:t>АНОО ЦРР «Золотой ключик»</a:t>
            </a:r>
            <a:r>
              <a:rPr lang="ru-RU" sz="2000" kern="0" dirty="0" smtClean="0">
                <a:solidFill>
                  <a:srgbClr val="C00000"/>
                </a:solidFill>
                <a:cs typeface="Times New Roman" pitchFamily="18" charset="0"/>
              </a:rPr>
              <a:t>)</a:t>
            </a:r>
            <a:endParaRPr lang="ru-RU" sz="2000" kern="0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57200" y="4267200"/>
            <a:ext cx="4572000" cy="46166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just"/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6324600"/>
            <a:ext cx="8839200" cy="381000"/>
          </a:xfrm>
          <a:prstGeom prst="rect">
            <a:avLst/>
          </a:prstGeom>
          <a:solidFill>
            <a:srgbClr val="C5D1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876800" y="2214554"/>
            <a:ext cx="4267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Общий объем инвестиций  -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40,173 млн.руб.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Дата подписания соглашения –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23.02.2011;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Срок действия соглашения –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04.02.2036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Концессионная плата в год  –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207 тыс.руб</a:t>
            </a:r>
            <a:r>
              <a:rPr lang="ru-RU" sz="15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endParaRPr lang="ru-RU" sz="1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endParaRPr lang="ru-RU" sz="1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endParaRPr lang="ru-RU" sz="1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5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4282" y="2285992"/>
            <a:ext cx="4572000" cy="61555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ctr" defTabSz="914400">
              <a:buClr>
                <a:schemeClr val="accent1"/>
              </a:buClr>
              <a:buSzPct val="85000"/>
              <a:defRPr/>
            </a:pPr>
            <a:r>
              <a:rPr lang="ru-RU" sz="1700" b="1" i="1" dirty="0" smtClean="0"/>
              <a:t>Социально-экономический эффект </a:t>
            </a:r>
          </a:p>
          <a:p>
            <a:pPr marL="274320" lvl="0" indent="-274320" algn="ctr" defTabSz="914400">
              <a:buClr>
                <a:schemeClr val="accent1"/>
              </a:buClr>
              <a:buSzPct val="85000"/>
              <a:defRPr/>
            </a:pPr>
            <a:r>
              <a:rPr lang="ru-RU" sz="1700" b="1" i="1" dirty="0" smtClean="0"/>
              <a:t>от реализации соглашения</a:t>
            </a:r>
            <a:endParaRPr lang="ru-RU" sz="1700" i="1" dirty="0" smtClean="0"/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3071810"/>
            <a:ext cx="449225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1600" dirty="0" smtClean="0"/>
              <a:t>  реконструировано и модернизировано  </a:t>
            </a:r>
          </a:p>
          <a:p>
            <a:pPr algn="just"/>
            <a:r>
              <a:rPr lang="ru-RU" sz="1600" dirty="0" smtClean="0"/>
              <a:t>2-этажное здание детского сада </a:t>
            </a:r>
          </a:p>
          <a:p>
            <a:pPr algn="just"/>
            <a:r>
              <a:rPr lang="ru-RU" sz="1600" dirty="0" smtClean="0"/>
              <a:t>(г. Пермь, </a:t>
            </a:r>
            <a:r>
              <a:rPr lang="ru-RU" sz="1600" kern="0" dirty="0" smtClean="0">
                <a:cs typeface="Times New Roman" pitchFamily="18" charset="0"/>
              </a:rPr>
              <a:t>ул. </a:t>
            </a:r>
            <a:r>
              <a:rPr lang="ru-RU" sz="1600" kern="0" dirty="0" err="1" smtClean="0">
                <a:cs typeface="Times New Roman" pitchFamily="18" charset="0"/>
              </a:rPr>
              <a:t>Голева</a:t>
            </a:r>
            <a:r>
              <a:rPr lang="ru-RU" sz="1600" kern="0" dirty="0" smtClean="0">
                <a:cs typeface="Times New Roman" pitchFamily="18" charset="0"/>
              </a:rPr>
              <a:t>, 6); </a:t>
            </a:r>
          </a:p>
          <a:p>
            <a:pPr algn="just"/>
            <a:endParaRPr lang="ru-RU" sz="1600" kern="0" dirty="0" smtClean="0">
              <a:cs typeface="Times New Roman" pitchFamily="18" charset="0"/>
            </a:endParaRPr>
          </a:p>
          <a:p>
            <a:pPr algn="just"/>
            <a:endParaRPr lang="ru-RU" sz="1600" kern="0" dirty="0" smtClean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1600" kern="0" dirty="0" smtClean="0">
                <a:cs typeface="Times New Roman" pitchFamily="18" charset="0"/>
              </a:rPr>
              <a:t>  </a:t>
            </a:r>
            <a:r>
              <a:rPr lang="ru-RU" sz="1600" dirty="0" smtClean="0"/>
              <a:t>обеспечена деятельность </a:t>
            </a:r>
          </a:p>
          <a:p>
            <a:pPr algn="just"/>
            <a:r>
              <a:rPr lang="ru-RU" sz="1600" dirty="0" smtClean="0"/>
              <a:t>по предоставлению дошкольных </a:t>
            </a:r>
          </a:p>
          <a:p>
            <a:pPr algn="just"/>
            <a:r>
              <a:rPr lang="ru-RU" sz="1600" dirty="0" smtClean="0"/>
              <a:t>образовательных услуг </a:t>
            </a:r>
            <a:r>
              <a:rPr lang="ru-RU" sz="1600" dirty="0" smtClean="0"/>
              <a:t>населению;</a:t>
            </a:r>
          </a:p>
          <a:p>
            <a:pPr algn="just"/>
            <a:endParaRPr lang="ru-RU" sz="1600" dirty="0" smtClean="0"/>
          </a:p>
          <a:p>
            <a:pPr algn="just"/>
            <a:endParaRPr lang="ru-RU" sz="1600" kern="0" dirty="0" smtClean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1600" dirty="0" smtClean="0"/>
              <a:t>  количество мест в учреждении – 161 место </a:t>
            </a:r>
          </a:p>
          <a:p>
            <a:pPr algn="just"/>
            <a:endParaRPr lang="ru-RU" sz="1300" dirty="0" smtClean="0"/>
          </a:p>
        </p:txBody>
      </p:sp>
      <p:pic>
        <p:nvPicPr>
          <p:cNvPr id="13" name="Рисунок 12"/>
          <p:cNvPicPr/>
          <p:nvPr/>
        </p:nvPicPr>
        <p:blipFill>
          <a:blip r:embed="rId5" cstate="print"/>
          <a:srcRect l="10903" t="15100" r="33618" b="35043"/>
          <a:stretch>
            <a:fillRect/>
          </a:stretch>
        </p:blipFill>
        <p:spPr bwMode="auto">
          <a:xfrm>
            <a:off x="6572264" y="3429000"/>
            <a:ext cx="237106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/>
          <p:cNvPicPr/>
          <p:nvPr/>
        </p:nvPicPr>
        <p:blipFill>
          <a:blip r:embed="rId6" cstate="print"/>
          <a:srcRect l="24212" t="17094" r="25120" b="24217"/>
          <a:stretch>
            <a:fillRect/>
          </a:stretch>
        </p:blipFill>
        <p:spPr bwMode="auto">
          <a:xfrm>
            <a:off x="4000496" y="3500438"/>
            <a:ext cx="2357454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14942" y="5214950"/>
            <a:ext cx="3000396" cy="1357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Прямая соединительная линия 16"/>
          <p:cNvCxnSpPr/>
          <p:nvPr/>
        </p:nvCxnSpPr>
        <p:spPr>
          <a:xfrm rot="10800000">
            <a:off x="4876800" y="2143116"/>
            <a:ext cx="426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4335698" y="2665170"/>
            <a:ext cx="10456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0800000" flipH="1" flipV="1">
            <a:off x="4857752" y="3214686"/>
            <a:ext cx="4114800" cy="21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3394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27892</TotalTime>
  <Words>81</Words>
  <Application>Microsoft Office PowerPoint</Application>
  <PresentationFormat>Экран (4:3)</PresentationFormat>
  <Paragraphs>22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Официальная</vt:lpstr>
      <vt:lpstr>     Концессионное соглашение в отношении муниципального имущества для осуществления деятельности по предоставлению услуг дошкольного образования детей в городе Перми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реализации проектов муниципально-частного партнерства в городе Перми</dc:title>
  <dc:creator>Тюфякина Олеся Игоревна</dc:creator>
  <cp:lastModifiedBy>uferova-ev</cp:lastModifiedBy>
  <cp:revision>1275</cp:revision>
  <dcterms:created xsi:type="dcterms:W3CDTF">2019-02-25T12:16:16Z</dcterms:created>
  <dcterms:modified xsi:type="dcterms:W3CDTF">2022-11-03T10:31:51Z</dcterms:modified>
</cp:coreProperties>
</file>