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96" r:id="rId2"/>
  </p:sldIdLst>
  <p:sldSz cx="9144000" cy="6858000" type="screen4x3"/>
  <p:notesSz cx="6797675" cy="99266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C6C4"/>
    <a:srgbClr val="F5E4E3"/>
    <a:srgbClr val="E1DEC9"/>
    <a:srgbClr val="DBD8BF"/>
    <a:srgbClr val="EAE8DA"/>
    <a:srgbClr val="D3CEB1"/>
    <a:srgbClr val="E9E6D7"/>
    <a:srgbClr val="C5D1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942" autoAdjust="0"/>
  </p:normalViewPr>
  <p:slideViewPr>
    <p:cSldViewPr>
      <p:cViewPr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3C3AB-3BB8-4933-8061-820AA8F01DC8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6B0DF-9E5A-498F-B264-AA9815B6F8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1397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5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fld id="{9E39D5CB-295C-451A-A5D4-943D95891907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5" tIns="45853" rIns="91705" bIns="4585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705" tIns="45853" rIns="91705" bIns="4585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4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fld id="{FA5C4D03-D89B-48B4-938E-BDC443BFC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50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Администрация города продолжает активно сотрудничать с Концессионерами по выполнению условий концессионных соглашений в сфере инженерной инфраструктуры.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Так одним из примеров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длительного и  весьма успешного опыта сотрудничества  является  реализация на территории города  Концессионного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Соглашения  с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ООО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НОВОГОР-Прикамье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По итогам 9 месяцев 2021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общий объем инвестиций Концессионера в мероприятия по  модернизации, строительству объектов инфраструктуры водоснабжения, водоотведения и очистки сточных вод уже составил более 203 280 тыс. руб., а в период с 2023 до 2054 годы должно быть вложено еще более 8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млрд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руб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 соответствии с концессионным соглашением в 2021 году были выполнены следующие мероприятия на объектах, входящих в состав концессионного соглашения: технологическая реконструкция ЧОС, ОС «Новые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техническая модернизация ВНС «Кислотные дачи», «Северная», «Западная»,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Заостровка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«Южная»,  изменение схемы водоснабжения микрорайона Южный, реконструкция РНС-2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Мотовилиха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», строительство 2-нитки напорного коллектора от дюкера через р.Каму до БОС, Проектирование 2-го напорного коллектора РНС-4  «Камская долина, Реконструкция ГРК, Реконструкция ОС канализации микрорайона «Новые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Ляды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  инвестиций концессионера по концессионному соглашению  с  ООО «НОВОГОР» в период с  2013-2021 составляет 2 860 671 тыс. 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C4D03-D89B-48B4-938E-BDC443BFC4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B3E93-12A2-4D9B-9C57-A3A2DBF4E335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D9ECB-E5D1-4E00-96FE-DA7215665850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2B0C-6989-401A-8C1B-65D2C8E2F535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F714-5541-417F-BDC0-BF99884E4114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DA9E-770D-46EE-A6DB-CC8636030A09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F5D6E73-0690-4AB4-8913-976F3C3C4A40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B5E9-42D7-4D76-9B78-31AE0FBD33E6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9C6C-F83D-41D1-BFA2-F35D5637F76F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5B27-29F2-41D6-9AE8-806BC4174D12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95E8-17F8-4262-BB24-7DEC1445CC65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FDF2E90-4C21-4C44-858D-9B485839902E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667F78-0C48-4243-B439-A6221D019FF4}" type="datetime1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921752" cy="68275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>Передача </a:t>
            </a:r>
            <a:r>
              <a:rPr lang="ru-RU" sz="1800" dirty="0" smtClean="0">
                <a:solidFill>
                  <a:srgbClr val="C00000"/>
                </a:solidFill>
                <a:cs typeface="Times New Roman" pitchFamily="18" charset="0"/>
              </a:rPr>
              <a:t>в концессию муниципального имущества, представляющего собой объекты системы коммунальной инфраструктуры водоснабжения, водоотведения и очистки сточных вод города Перми</a:t>
            </a: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6" name="Picture 4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85800" cy="8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42844" y="1285860"/>
            <a:ext cx="8858312" cy="33855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онцессионер  </a:t>
            </a:r>
            <a:r>
              <a:rPr lang="ru-RU" sz="1600" b="1" dirty="0" smtClean="0">
                <a:solidFill>
                  <a:srgbClr val="C00000"/>
                </a:solidFill>
                <a:cs typeface="Times New Roman" pitchFamily="18" charset="0"/>
              </a:rPr>
              <a:t>- ООО «</a:t>
            </a:r>
            <a:r>
              <a:rPr lang="ru-RU" sz="1600" b="1" dirty="0" err="1" smtClean="0">
                <a:solidFill>
                  <a:srgbClr val="C00000"/>
                </a:solidFill>
                <a:cs typeface="Times New Roman" pitchFamily="18" charset="0"/>
              </a:rPr>
              <a:t>НОВОГОР-Прикамье</a:t>
            </a:r>
            <a:r>
              <a:rPr lang="ru-RU" sz="1600" i="1" dirty="0" smtClean="0">
                <a:solidFill>
                  <a:srgbClr val="C00000"/>
                </a:solidFill>
                <a:cs typeface="Times New Roman" pitchFamily="18" charset="0"/>
              </a:rPr>
              <a:t>»</a:t>
            </a:r>
            <a:endParaRPr lang="ru-RU" sz="1700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324600"/>
            <a:ext cx="8839200" cy="381000"/>
          </a:xfrm>
          <a:prstGeom prst="rect">
            <a:avLst/>
          </a:prstGeom>
          <a:solidFill>
            <a:srgbClr val="C5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/>
          <p:nvPr/>
        </p:nvPicPr>
        <p:blipFill>
          <a:blip r:embed="rId5" cstate="print"/>
          <a:srcRect l="23099" t="31667" r="46120" b="43095"/>
          <a:stretch>
            <a:fillRect/>
          </a:stretch>
        </p:blipFill>
        <p:spPr bwMode="auto">
          <a:xfrm>
            <a:off x="5857884" y="2214554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14282" y="2285992"/>
            <a:ext cx="502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Дата подписания соглашения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26.04.2013;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Срок реализации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 2054 года.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Общий объем инвестиций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11 741,9 млн.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Концессионная плата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предусмотрена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земельных участков передано в аренду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6" cstate="print"/>
          <a:srcRect l="35952" t="19286" r="32861" b="14384"/>
          <a:stretch>
            <a:fillRect/>
          </a:stretch>
        </p:blipFill>
        <p:spPr bwMode="auto">
          <a:xfrm>
            <a:off x="714348" y="4500570"/>
            <a:ext cx="20717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7" cstate="print"/>
          <a:srcRect l="35915" t="21141" r="46418" b="53007"/>
          <a:stretch>
            <a:fillRect/>
          </a:stretch>
        </p:blipFill>
        <p:spPr bwMode="auto">
          <a:xfrm>
            <a:off x="3500430" y="4500570"/>
            <a:ext cx="214314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8" cstate="print"/>
          <a:srcRect l="20157" t="10714" r="24299" b="14915"/>
          <a:stretch>
            <a:fillRect/>
          </a:stretch>
        </p:blipFill>
        <p:spPr bwMode="auto">
          <a:xfrm>
            <a:off x="6500826" y="4500570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39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27884</TotalTime>
  <Words>47</Words>
  <Application>Microsoft Office PowerPoint</Application>
  <PresentationFormat>Экран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Официальная</vt:lpstr>
      <vt:lpstr>  Передача в концессию муниципального имущества, представляющего собой объекты системы коммунальной инфраструктуры водоснабжения, водоотведения и очистки сточных вод города Перми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проектов муниципально-частного партнерства в городе Перми</dc:title>
  <dc:creator>Тюфякина Олеся Игоревна</dc:creator>
  <cp:lastModifiedBy>uferova-ev</cp:lastModifiedBy>
  <cp:revision>1275</cp:revision>
  <dcterms:created xsi:type="dcterms:W3CDTF">2019-02-25T12:16:16Z</dcterms:created>
  <dcterms:modified xsi:type="dcterms:W3CDTF">2022-11-03T11:19:43Z</dcterms:modified>
</cp:coreProperties>
</file>