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6" r:id="rId4"/>
    <p:sldId id="267" r:id="rId5"/>
    <p:sldId id="259" r:id="rId6"/>
    <p:sldId id="268" r:id="rId7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A0"/>
    <a:srgbClr val="CF4520"/>
    <a:srgbClr val="82C5E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14" autoAdjust="0"/>
    <p:restoredTop sz="94660"/>
  </p:normalViewPr>
  <p:slideViewPr>
    <p:cSldViewPr>
      <p:cViewPr varScale="1">
        <p:scale>
          <a:sx n="88" d="100"/>
          <a:sy n="88" d="100"/>
        </p:scale>
        <p:origin x="-100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44028-4FC1-440B-ABB9-3DC0284B9CB4}" type="datetimeFigureOut">
              <a:rPr lang="ru-RU"/>
              <a:pPr>
                <a:defRPr/>
              </a:pPr>
              <a:t>22.07.2021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428F3-ECF6-4FEB-ADBC-19534212D9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A2D0D-76A7-4F89-A408-279968B0A96E}" type="datetimeFigureOut">
              <a:rPr lang="ru-RU"/>
              <a:pPr>
                <a:defRPr/>
              </a:pPr>
              <a:t>22.07.2021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BCC1D-0E63-4F95-AA7B-C40E22120C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68871-B064-46E7-A722-EB3620E1630A}" type="datetimeFigureOut">
              <a:rPr lang="ru-RU"/>
              <a:pPr>
                <a:defRPr/>
              </a:pPr>
              <a:t>22.07.2021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441F5-5B97-4858-B4B0-4782C1E7D3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DDFFF-A34E-4AF8-9A1C-8266D95F03B9}" type="datetimeFigureOut">
              <a:rPr lang="ru-RU"/>
              <a:pPr>
                <a:defRPr/>
              </a:pPr>
              <a:t>22.07.2021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F9A1F-E41C-4745-9A47-7DFB56CEC0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281DA-6326-4944-A84B-7BAD0DA9D1CC}" type="datetimeFigureOut">
              <a:rPr lang="ru-RU"/>
              <a:pPr>
                <a:defRPr/>
              </a:pPr>
              <a:t>22.07.2021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A2E09-0E05-49E1-AEA3-7FFD6BAF87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20DB9-2324-422D-A647-25FF1B2A5A1A}" type="datetimeFigureOut">
              <a:rPr lang="ru-RU"/>
              <a:pPr>
                <a:defRPr/>
              </a:pPr>
              <a:t>22.07.2021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A9DC4-DC1A-4C8A-BF57-771D83BF9F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5E058-7EEB-487D-8AD1-DE77442B8983}" type="datetimeFigureOut">
              <a:rPr lang="ru-RU"/>
              <a:pPr>
                <a:defRPr/>
              </a:pPr>
              <a:t>22.07.2021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FEBC1-E035-4B12-8769-86298EC79E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13F68-0004-45B4-BB8C-647BD38FD4A5}" type="datetimeFigureOut">
              <a:rPr lang="ru-RU"/>
              <a:pPr>
                <a:defRPr/>
              </a:pPr>
              <a:t>22.07.2021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65899-763D-4BC5-AD01-57D1807D0E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DADD9-0FB9-4839-9B68-16D5D480F696}" type="datetimeFigureOut">
              <a:rPr lang="ru-RU"/>
              <a:pPr>
                <a:defRPr/>
              </a:pPr>
              <a:t>22.07.2021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CF53C-8886-4248-B252-D6249059D3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6D09C-FA5E-43E1-B5BE-A08819E100C7}" type="datetimeFigureOut">
              <a:rPr lang="ru-RU"/>
              <a:pPr>
                <a:defRPr/>
              </a:pPr>
              <a:t>22.07.2021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25675-05AC-452E-B781-8107DEEB44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63509-8D02-4DD9-B33C-E2B4D86A390A}" type="datetimeFigureOut">
              <a:rPr lang="ru-RU"/>
              <a:pPr>
                <a:defRPr/>
              </a:pPr>
              <a:t>22.07.2021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531CE-7218-4A61-A9C3-6E0586EE76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2A3C34-1474-4E7A-81DB-E5ED638CAB79}" type="datetimeFigureOut">
              <a:rPr lang="ru-RU"/>
              <a:pPr>
                <a:defRPr/>
              </a:pPr>
              <a:t>22.07.2021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AA0623-B5C6-4E24-93AD-4703ADFDD6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 SemiBold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 SemiBold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 SemiBold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 SemiBold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 SemiBold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 SemiBold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 SemiBold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 SemiBold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B:\Работа дизайн ЦЗН\Заготовки постов\Кор стиль ЦЗН\Презентация объявление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8" y="0"/>
            <a:ext cx="9158288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468313" y="908050"/>
            <a:ext cx="8204200" cy="1470025"/>
          </a:xfrm>
        </p:spPr>
        <p:txBody>
          <a:bodyPr/>
          <a:lstStyle/>
          <a:p>
            <a:r>
              <a:rPr lang="ru-RU" sz="6000" b="1" smtClean="0">
                <a:solidFill>
                  <a:srgbClr val="0033A0"/>
                </a:solidFill>
              </a:rPr>
              <a:t>Дополнительные меры </a:t>
            </a:r>
          </a:p>
        </p:txBody>
      </p:sp>
      <p:sp>
        <p:nvSpPr>
          <p:cNvPr id="133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8400" y="2378075"/>
            <a:ext cx="4856163" cy="2563813"/>
          </a:xfrm>
        </p:spPr>
        <p:txBody>
          <a:bodyPr/>
          <a:lstStyle/>
          <a:p>
            <a:pPr algn="r"/>
            <a:r>
              <a:rPr lang="ru-RU" b="1" smtClean="0">
                <a:solidFill>
                  <a:srgbClr val="CF4520"/>
                </a:solidFill>
              </a:rPr>
              <a:t>финансовой поддержки работодателей Пермского края на 2021 год</a:t>
            </a:r>
          </a:p>
        </p:txBody>
      </p:sp>
      <p:pic>
        <p:nvPicPr>
          <p:cNvPr id="13316" name="Picture 5" descr="B:\Работа дизайн ЦЗН\Треугольники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8" y="2776538"/>
            <a:ext cx="5233987" cy="373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446088" y="908050"/>
            <a:ext cx="8229600" cy="1211263"/>
          </a:xfrm>
        </p:spPr>
        <p:txBody>
          <a:bodyPr/>
          <a:lstStyle/>
          <a:p>
            <a:r>
              <a:rPr lang="ru-RU" sz="2000" smtClean="0">
                <a:solidFill>
                  <a:srgbClr val="0033A0"/>
                </a:solidFill>
                <a:latin typeface="Montserrat"/>
              </a:rPr>
              <a:t>Постановление Правительства Пермского края </a:t>
            </a:r>
            <a:br>
              <a:rPr lang="ru-RU" sz="2000" smtClean="0">
                <a:solidFill>
                  <a:srgbClr val="0033A0"/>
                </a:solidFill>
                <a:latin typeface="Montserrat"/>
              </a:rPr>
            </a:br>
            <a:r>
              <a:rPr lang="ru-RU" sz="2000" smtClean="0">
                <a:solidFill>
                  <a:srgbClr val="0033A0"/>
                </a:solidFill>
                <a:latin typeface="Montserrat"/>
              </a:rPr>
              <a:t>от 15.06.2021  №  409-п   </a:t>
            </a:r>
            <a:br>
              <a:rPr lang="ru-RU" sz="2000" smtClean="0">
                <a:solidFill>
                  <a:srgbClr val="0033A0"/>
                </a:solidFill>
                <a:latin typeface="Montserrat"/>
              </a:rPr>
            </a:br>
            <a:r>
              <a:rPr lang="ru-RU" sz="2000" smtClean="0">
                <a:solidFill>
                  <a:srgbClr val="0033A0"/>
                </a:solidFill>
                <a:latin typeface="Montserrat"/>
              </a:rPr>
              <a:t> "О реализации дополнительных мероприятий, направленных </a:t>
            </a:r>
            <a:br>
              <a:rPr lang="ru-RU" sz="2000" smtClean="0">
                <a:solidFill>
                  <a:srgbClr val="0033A0"/>
                </a:solidFill>
                <a:latin typeface="Montserrat"/>
              </a:rPr>
            </a:br>
            <a:r>
              <a:rPr lang="ru-RU" sz="2000" smtClean="0">
                <a:solidFill>
                  <a:srgbClr val="0033A0"/>
                </a:solidFill>
                <a:latin typeface="Montserrat"/>
              </a:rPr>
              <a:t>на снижение напряжённости на рынке труда Пермского края".</a:t>
            </a:r>
            <a:endParaRPr lang="ru-RU" sz="2000" smtClean="0">
              <a:solidFill>
                <a:srgbClr val="0033A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446088" y="2349500"/>
            <a:ext cx="8229600" cy="3671888"/>
          </a:xfrm>
        </p:spPr>
        <p:txBody>
          <a:bodyPr rtlCol="0">
            <a:normAutofit fontScale="40000" lnSpcReduction="20000"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5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утвержден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5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Порядок </a:t>
            </a:r>
            <a:r>
              <a:rPr lang="ru-RU" sz="5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предоставления субсидии </a:t>
            </a:r>
            <a:r>
              <a:rPr lang="ru-RU" sz="5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из бюджета Пермского края юридическим лицам ( в том числе унитарным предприятиям) и индивидуальным предпринимателям при трудоустройстве граждан, признанных в установленном порядке безработными.</a:t>
            </a:r>
            <a:endParaRPr lang="ru-RU" sz="5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5900" b="1" dirty="0" smtClean="0">
              <a:solidFill>
                <a:srgbClr val="CF4520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5900" b="1" dirty="0" smtClean="0">
                <a:solidFill>
                  <a:srgbClr val="CF4520"/>
                </a:solidFill>
              </a:rPr>
              <a:t>Объявление о проведении отбора размещается ежемесячно   </a:t>
            </a:r>
            <a:br>
              <a:rPr lang="ru-RU" sz="5900" b="1" dirty="0" smtClean="0">
                <a:solidFill>
                  <a:srgbClr val="CF4520"/>
                </a:solidFill>
              </a:rPr>
            </a:br>
            <a:r>
              <a:rPr lang="ru-RU" sz="5900" b="1" dirty="0" smtClean="0">
                <a:solidFill>
                  <a:srgbClr val="CF4520"/>
                </a:solidFill>
              </a:rPr>
              <a:t>с июля по ноябрь 2021 г.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5900" b="1" dirty="0" smtClean="0">
                <a:solidFill>
                  <a:srgbClr val="CF4520"/>
                </a:solidFill>
              </a:rPr>
              <a:t>на сайте ГКУ ЦЗН Пермского края </a:t>
            </a:r>
            <a:r>
              <a:rPr lang="en-US" sz="5900" b="1" dirty="0" smtClean="0">
                <a:solidFill>
                  <a:srgbClr val="0033A0"/>
                </a:solidFill>
              </a:rPr>
              <a:t>www.cznperm.ru</a:t>
            </a:r>
            <a:endParaRPr lang="ru-RU" sz="5900" b="1" dirty="0">
              <a:solidFill>
                <a:srgbClr val="0033A0"/>
              </a:solidFill>
            </a:endParaRPr>
          </a:p>
        </p:txBody>
      </p:sp>
      <p:sp>
        <p:nvSpPr>
          <p:cNvPr id="7" name="Заголовок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79388" y="5838825"/>
            <a:ext cx="576262" cy="1044575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ru-RU" sz="7200" b="1" dirty="0">
              <a:solidFill>
                <a:srgbClr val="0033A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119063"/>
            <a:ext cx="7443787" cy="7889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600" b="1" dirty="0">
                <a:solidFill>
                  <a:srgbClr val="0033A0"/>
                </a:solidFill>
              </a:rPr>
              <a:t>Субсидия на </a:t>
            </a:r>
            <a:r>
              <a:rPr lang="ru-RU" sz="2600" b="1" dirty="0" smtClean="0">
                <a:solidFill>
                  <a:srgbClr val="0033A0"/>
                </a:solidFill>
              </a:rPr>
              <a:t>вакантные и дополнительные </a:t>
            </a:r>
            <a:r>
              <a:rPr lang="ru-RU" sz="2600" b="1" dirty="0">
                <a:solidFill>
                  <a:srgbClr val="0033A0"/>
                </a:solidFill>
              </a:rPr>
              <a:t>рабочие места</a:t>
            </a:r>
          </a:p>
        </p:txBody>
      </p:sp>
      <p:sp>
        <p:nvSpPr>
          <p:cNvPr id="14" name="Стрелка: вправо 13">
            <a:extLst>
              <a:ext uri="{FF2B5EF4-FFF2-40B4-BE49-F238E27FC236}"/>
            </a:extLst>
          </p:cNvPr>
          <p:cNvSpPr/>
          <p:nvPr/>
        </p:nvSpPr>
        <p:spPr>
          <a:xfrm rot="9086911">
            <a:off x="5597525" y="5659438"/>
            <a:ext cx="1163638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/>
            </a:extLst>
          </p:cNvPr>
          <p:cNvSpPr/>
          <p:nvPr/>
        </p:nvSpPr>
        <p:spPr>
          <a:xfrm>
            <a:off x="887413" y="4400550"/>
            <a:ext cx="4679950" cy="2160588"/>
          </a:xfrm>
          <a:prstGeom prst="roundRect">
            <a:avLst/>
          </a:prstGeom>
          <a:solidFill>
            <a:srgbClr val="0033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СУБСИДИЯ  </a:t>
            </a:r>
            <a:r>
              <a:rPr lang="ru-RU" sz="1400" b="1" dirty="0"/>
              <a:t>на возмещение фактических затрат </a:t>
            </a:r>
            <a:r>
              <a:rPr lang="ru-RU" sz="1400" b="1" dirty="0"/>
              <a:t>на одно рабочее место </a:t>
            </a:r>
            <a:r>
              <a:rPr lang="ru-RU" sz="1200" b="1" dirty="0"/>
              <a:t>СОСТАВИТ:</a:t>
            </a:r>
            <a:endParaRPr lang="ru-RU" sz="12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ИТОГО  </a:t>
            </a:r>
            <a:r>
              <a:rPr lang="ru-RU" sz="1600" b="1" dirty="0">
                <a:solidFill>
                  <a:srgbClr val="FF0000"/>
                </a:solidFill>
              </a:rPr>
              <a:t>19 153,46 </a:t>
            </a:r>
            <a:r>
              <a:rPr lang="ru-RU" sz="1400" b="1" dirty="0"/>
              <a:t>рублей в </a:t>
            </a:r>
            <a:r>
              <a:rPr lang="ru-RU" sz="1400" b="1" dirty="0">
                <a:solidFill>
                  <a:schemeClr val="bg1"/>
                </a:solidFill>
              </a:rPr>
              <a:t>месяц</a:t>
            </a:r>
            <a:br>
              <a:rPr lang="ru-RU" sz="1400" b="1" dirty="0">
                <a:solidFill>
                  <a:schemeClr val="bg1"/>
                </a:solidFill>
              </a:rPr>
            </a:br>
            <a:r>
              <a:rPr lang="ru-RU" sz="1400" b="1" dirty="0">
                <a:solidFill>
                  <a:schemeClr val="bg1"/>
                </a:solidFill>
              </a:rPr>
              <a:t>   </a:t>
            </a:r>
            <a:r>
              <a:rPr lang="ru-RU" sz="1400" b="1" dirty="0">
                <a:solidFill>
                  <a:schemeClr val="bg1"/>
                </a:solidFill>
              </a:rPr>
              <a:t>х   ШЕСТЬ   месяцев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/>
            </a:extLst>
          </p:cNvPr>
          <p:cNvSpPr/>
          <p:nvPr/>
        </p:nvSpPr>
        <p:spPr>
          <a:xfrm>
            <a:off x="1498600" y="4745038"/>
            <a:ext cx="3457575" cy="93662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white"/>
                </a:solidFill>
              </a:rPr>
              <a:t>МРОТ    </a:t>
            </a:r>
            <a:r>
              <a:rPr lang="ru-RU" b="1" dirty="0">
                <a:solidFill>
                  <a:prstClr val="white"/>
                </a:solidFill>
              </a:rPr>
              <a:t>           </a:t>
            </a:r>
            <a:r>
              <a:rPr lang="ru-RU" b="1" dirty="0">
                <a:solidFill>
                  <a:prstClr val="white"/>
                </a:solidFill>
              </a:rPr>
              <a:t>12 </a:t>
            </a:r>
            <a:r>
              <a:rPr lang="ru-RU" b="1" dirty="0">
                <a:solidFill>
                  <a:prstClr val="white"/>
                </a:solidFill>
              </a:rPr>
              <a:t>792,00 </a:t>
            </a:r>
            <a:r>
              <a:rPr lang="ru-RU" b="1" dirty="0">
                <a:solidFill>
                  <a:prstClr val="white"/>
                </a:solidFill>
              </a:rPr>
              <a:t>+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white"/>
                </a:solidFill>
              </a:rPr>
              <a:t>РК(15%)             </a:t>
            </a:r>
            <a:r>
              <a:rPr lang="ru-RU" b="1" dirty="0">
                <a:solidFill>
                  <a:prstClr val="white"/>
                </a:solidFill>
              </a:rPr>
              <a:t>1 </a:t>
            </a:r>
            <a:r>
              <a:rPr lang="ru-RU" b="1" dirty="0">
                <a:solidFill>
                  <a:prstClr val="white"/>
                </a:solidFill>
              </a:rPr>
              <a:t>918,80 </a:t>
            </a:r>
            <a:r>
              <a:rPr lang="ru-RU" b="1" dirty="0">
                <a:solidFill>
                  <a:prstClr val="white"/>
                </a:solidFill>
              </a:rPr>
              <a:t>+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white"/>
                </a:solidFill>
              </a:rPr>
              <a:t>Взносы(30,2%) 4 442,66 </a:t>
            </a:r>
            <a:r>
              <a:rPr lang="ru-RU" b="1" dirty="0">
                <a:solidFill>
                  <a:prstClr val="white"/>
                </a:solidFill>
              </a:rPr>
              <a:t>=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/>
            </a:extLst>
          </p:cNvPr>
          <p:cNvSpPr/>
          <p:nvPr/>
        </p:nvSpPr>
        <p:spPr>
          <a:xfrm>
            <a:off x="5878513" y="4684713"/>
            <a:ext cx="3109912" cy="727075"/>
          </a:xfrm>
          <a:prstGeom prst="roundRect">
            <a:avLst/>
          </a:prstGeom>
          <a:solidFill>
            <a:srgbClr val="82C5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>
                <a:solidFill>
                  <a:srgbClr val="0033A0"/>
                </a:solidFill>
              </a:rPr>
              <a:t>Тер.отдел</a:t>
            </a:r>
            <a:r>
              <a:rPr lang="ru-RU" sz="1600" b="1" dirty="0">
                <a:solidFill>
                  <a:srgbClr val="0033A0"/>
                </a:solidFill>
              </a:rPr>
              <a:t> </a:t>
            </a:r>
            <a:r>
              <a:rPr lang="ru-RU" sz="1600" b="1" dirty="0">
                <a:solidFill>
                  <a:srgbClr val="0033A0"/>
                </a:solidFill>
              </a:rPr>
              <a:t>заключает Соглашение с </a:t>
            </a:r>
            <a:r>
              <a:rPr lang="ru-RU" sz="1600" b="1" dirty="0">
                <a:solidFill>
                  <a:srgbClr val="0033A0"/>
                </a:solidFill>
              </a:rPr>
              <a:t>работодателем</a:t>
            </a:r>
            <a:endParaRPr lang="ru-RU" sz="1600" b="1" dirty="0">
              <a:solidFill>
                <a:srgbClr val="0033A0"/>
              </a:solidFill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/>
            </a:extLst>
          </p:cNvPr>
          <p:cNvSpPr/>
          <p:nvPr/>
        </p:nvSpPr>
        <p:spPr>
          <a:xfrm>
            <a:off x="461963" y="944563"/>
            <a:ext cx="8294687" cy="2981325"/>
          </a:xfrm>
          <a:prstGeom prst="roundRect">
            <a:avLst>
              <a:gd name="adj" fmla="val 8855"/>
            </a:avLst>
          </a:prstGeom>
          <a:solidFill>
            <a:srgbClr val="82C5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33A0"/>
                </a:solidFill>
              </a:rPr>
              <a:t>ГКУ ЦЗН ежемесячно размещает объ</a:t>
            </a:r>
            <a:r>
              <a:rPr lang="ru-RU" sz="1600" b="1" dirty="0">
                <a:solidFill>
                  <a:srgbClr val="0033A0"/>
                </a:solidFill>
              </a:rPr>
              <a:t>я</a:t>
            </a:r>
            <a:r>
              <a:rPr lang="ru-RU" sz="1600" b="1" dirty="0">
                <a:solidFill>
                  <a:srgbClr val="0033A0"/>
                </a:solidFill>
              </a:rPr>
              <a:t>вление о проведении отбора с июля по ноябрь 2021  на сайте </a:t>
            </a:r>
            <a:r>
              <a:rPr lang="en-US" sz="1600" b="1" dirty="0">
                <a:solidFill>
                  <a:srgbClr val="0033A0"/>
                </a:solidFill>
              </a:rPr>
              <a:t>www.cznperm.ru</a:t>
            </a:r>
            <a:endParaRPr lang="ru-RU" sz="1600" b="1" dirty="0">
              <a:solidFill>
                <a:srgbClr val="0033A0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rgbClr val="0033A0"/>
                </a:solidFill>
              </a:rPr>
              <a:t>Работодатель размещает в ИАС ОБВ «Работа в России» сведения о потребности в работниках,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rgbClr val="0033A0"/>
                </a:solidFill>
              </a:rPr>
              <a:t>ЦЗН Пермского края направляет граждан для трудоустройства,</a:t>
            </a:r>
            <a:endParaRPr lang="ru-RU" sz="1400" b="1" dirty="0">
              <a:solidFill>
                <a:srgbClr val="0033A0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rgbClr val="0033A0"/>
                </a:solidFill>
              </a:rPr>
              <a:t>Работодатель принимает на работу гражданина, выплачивает заработную плату,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rgbClr val="0033A0"/>
                </a:solidFill>
              </a:rPr>
              <a:t>Работодатель соответствует требованиям, указанным в Порядке, через месяц после трудоустройства </a:t>
            </a:r>
            <a:r>
              <a:rPr lang="ru-RU" sz="1400" b="1" dirty="0">
                <a:solidFill>
                  <a:srgbClr val="0033A0"/>
                </a:solidFill>
              </a:rPr>
              <a:t>в течение срока отбора подает заявку </a:t>
            </a:r>
            <a:r>
              <a:rPr lang="ru-RU" sz="1400" b="1" dirty="0">
                <a:solidFill>
                  <a:srgbClr val="0033A0"/>
                </a:solidFill>
              </a:rPr>
              <a:t>о предоставлении субсидии в территориальный отдел ГКУ ЦЗН Пермского края.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 err="1">
                <a:solidFill>
                  <a:srgbClr val="0033A0"/>
                </a:solidFill>
              </a:rPr>
              <a:t>Тер.отдел</a:t>
            </a:r>
            <a:r>
              <a:rPr lang="ru-RU" sz="1400" b="1" dirty="0">
                <a:solidFill>
                  <a:srgbClr val="0033A0"/>
                </a:solidFill>
              </a:rPr>
              <a:t> ГКУ ЦЗН Пермского края проверяет заявку и документы, передает в Комиссию для принятия решения и включения в протокол,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rgbClr val="0033A0"/>
                </a:solidFill>
              </a:rPr>
              <a:t>ГКУ ЦЗН издает приказ о результатах отбора, размещает на сайте </a:t>
            </a:r>
            <a:r>
              <a:rPr lang="en-US" sz="1400" b="1" dirty="0">
                <a:solidFill>
                  <a:srgbClr val="0033A0"/>
                </a:solidFill>
              </a:rPr>
              <a:t>www.cznperm.ru</a:t>
            </a:r>
            <a:endParaRPr lang="ru-RU" sz="1400" b="1" dirty="0">
              <a:solidFill>
                <a:srgbClr val="0033A0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400" b="1" dirty="0">
              <a:solidFill>
                <a:srgbClr val="0033A0"/>
              </a:solidFill>
            </a:endParaRPr>
          </a:p>
        </p:txBody>
      </p:sp>
      <p:sp>
        <p:nvSpPr>
          <p:cNvPr id="21" name="Стрелка: вправо 20">
            <a:extLst>
              <a:ext uri="{FF2B5EF4-FFF2-40B4-BE49-F238E27FC236}"/>
            </a:extLst>
          </p:cNvPr>
          <p:cNvSpPr/>
          <p:nvPr/>
        </p:nvSpPr>
        <p:spPr>
          <a:xfrm rot="5400000">
            <a:off x="7189787" y="4040188"/>
            <a:ext cx="487363" cy="3381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649287"/>
          </a:xfrm>
        </p:spPr>
        <p:txBody>
          <a:bodyPr/>
          <a:lstStyle/>
          <a:p>
            <a:r>
              <a:rPr lang="ru-RU" sz="2800" b="1" smtClean="0">
                <a:solidFill>
                  <a:srgbClr val="0033A0"/>
                </a:solidFill>
              </a:rPr>
              <a:t/>
            </a:r>
            <a:br>
              <a:rPr lang="ru-RU" sz="2800" b="1" smtClean="0">
                <a:solidFill>
                  <a:srgbClr val="0033A0"/>
                </a:solidFill>
              </a:rPr>
            </a:br>
            <a:r>
              <a:rPr lang="ru-RU" sz="2800" b="1" smtClean="0">
                <a:solidFill>
                  <a:srgbClr val="0033A0"/>
                </a:solidFill>
              </a:rPr>
              <a:t>Перечень документов: </a:t>
            </a:r>
            <a:br>
              <a:rPr lang="ru-RU" sz="2800" b="1" smtClean="0">
                <a:solidFill>
                  <a:srgbClr val="0033A0"/>
                </a:solidFill>
              </a:rPr>
            </a:br>
            <a:endParaRPr lang="ru-RU" sz="2800" b="1" smtClean="0">
              <a:solidFill>
                <a:srgbClr val="0033A0"/>
              </a:solidFill>
            </a:endParaRPr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>
          <a:xfrm>
            <a:off x="250825" y="765175"/>
            <a:ext cx="8713788" cy="4679950"/>
          </a:xfrm>
        </p:spPr>
        <p:txBody>
          <a:bodyPr/>
          <a:lstStyle/>
          <a:p>
            <a:r>
              <a:rPr lang="ru-RU" sz="1600" smtClean="0"/>
              <a:t>заявка (бланк) на участие в отборе,</a:t>
            </a:r>
          </a:p>
          <a:p>
            <a:r>
              <a:rPr lang="ru-RU" sz="1600" smtClean="0"/>
              <a:t>выписка ЕГРЮЛ/ЕГРИП по состоянию на 01 число месяца, предшествующего месяцу подачи заявки,</a:t>
            </a:r>
          </a:p>
          <a:p>
            <a:r>
              <a:rPr lang="ru-RU" sz="1600" smtClean="0"/>
              <a:t>копия свидетельства о постановке на учет,</a:t>
            </a:r>
          </a:p>
          <a:p>
            <a:r>
              <a:rPr lang="ru-RU" sz="1600" smtClean="0"/>
              <a:t>справка ИФНС подтверждающая отсутствие исполненной обязанности по уплате налогов, сборов, страховых взносов, пеней, штрафов, процентов на 01 число месяца, предшествующего месяцу подачи заявки (ф. </a:t>
            </a:r>
            <a:r>
              <a:rPr lang="ru-RU" sz="1400" smtClean="0"/>
              <a:t>КНД 1120101), </a:t>
            </a:r>
          </a:p>
          <a:p>
            <a:r>
              <a:rPr lang="ru-RU" sz="1600" smtClean="0"/>
              <a:t>справка (бланк) о соответствии работодателя критериям участника отбора требованиям Порядка,</a:t>
            </a:r>
          </a:p>
          <a:p>
            <a:r>
              <a:rPr lang="ru-RU" sz="1600" smtClean="0"/>
              <a:t>копия приказа (выписка из приказа) о приеме на работу безработного гражданина,</a:t>
            </a:r>
          </a:p>
          <a:p>
            <a:r>
              <a:rPr lang="ru-RU" sz="1600" smtClean="0"/>
              <a:t>копия трудового договора с работником,</a:t>
            </a:r>
          </a:p>
          <a:p>
            <a:r>
              <a:rPr lang="ru-RU" sz="1600" smtClean="0"/>
              <a:t>копия трудовой книжки или сведения о трудовой деятельности трудоустроенного работника,</a:t>
            </a:r>
          </a:p>
          <a:p>
            <a:r>
              <a:rPr lang="ru-RU" sz="1600" smtClean="0"/>
              <a:t>копии документов, подтверждающих расходы на оплату труда работников, </a:t>
            </a:r>
          </a:p>
          <a:p>
            <a:r>
              <a:rPr lang="ru-RU" sz="1600" smtClean="0"/>
              <a:t>сведения о штатной численности работников (бланк),</a:t>
            </a:r>
          </a:p>
          <a:p>
            <a:r>
              <a:rPr lang="ru-RU" sz="1600" smtClean="0"/>
              <a:t>согласие работника на обработку персональных данных (бланк) .</a:t>
            </a:r>
          </a:p>
        </p:txBody>
      </p:sp>
      <p:sp>
        <p:nvSpPr>
          <p:cNvPr id="16387" name="Заголовок 1"/>
          <p:cNvSpPr txBox="1">
            <a:spLocks/>
          </p:cNvSpPr>
          <p:nvPr/>
        </p:nvSpPr>
        <p:spPr bwMode="auto">
          <a:xfrm>
            <a:off x="611188" y="5424488"/>
            <a:ext cx="8075612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>
                <a:solidFill>
                  <a:srgbClr val="CF4520"/>
                </a:solidFill>
                <a:latin typeface="Montserrat SemiBold"/>
              </a:rPr>
              <a:t>Скачать бланки документов на сайте </a:t>
            </a:r>
            <a:r>
              <a:rPr lang="en-US" sz="2000" b="1" u="sng">
                <a:solidFill>
                  <a:srgbClr val="0033A0"/>
                </a:solidFill>
                <a:latin typeface="Montserrat SemiBold"/>
              </a:rPr>
              <a:t>cznperm.ru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8"/>
          <p:cNvPicPr>
            <a:picLocks noChangeAspect="1" noChangeArrowheads="1"/>
          </p:cNvPicPr>
          <p:nvPr/>
        </p:nvPicPr>
        <p:blipFill>
          <a:blip r:embed="rId2"/>
          <a:srcRect l="17667" t="59294" r="27876" b="3934"/>
          <a:stretch>
            <a:fillRect/>
          </a:stretch>
        </p:blipFill>
        <p:spPr bwMode="auto">
          <a:xfrm>
            <a:off x="3492500" y="4652963"/>
            <a:ext cx="439261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46075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>
                <a:solidFill>
                  <a:srgbClr val="CF4520"/>
                </a:solidFill>
              </a:rPr>
              <a:t>ИНФОРМАЦИЯ  НА  САЙТЕ </a:t>
            </a:r>
            <a:r>
              <a:rPr lang="en-US" u="sng" dirty="0">
                <a:solidFill>
                  <a:srgbClr val="0033A0"/>
                </a:solidFill>
              </a:rPr>
              <a:t>cznperm.ru</a:t>
            </a:r>
            <a:endParaRPr lang="ru-RU" u="sng" dirty="0">
              <a:solidFill>
                <a:srgbClr val="0033A0"/>
              </a:solidFill>
            </a:endParaRPr>
          </a:p>
        </p:txBody>
      </p:sp>
      <p:sp>
        <p:nvSpPr>
          <p:cNvPr id="17411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ru-RU" smtClean="0"/>
          </a:p>
          <a:p>
            <a:pPr marL="0" indent="0">
              <a:buFont typeface="Arial" charset="0"/>
              <a:buNone/>
            </a:pPr>
            <a:endParaRPr lang="ru-RU" smtClean="0"/>
          </a:p>
        </p:txBody>
      </p:sp>
      <p:sp>
        <p:nvSpPr>
          <p:cNvPr id="17412" name="Объект 2"/>
          <p:cNvSpPr txBox="1">
            <a:spLocks/>
          </p:cNvSpPr>
          <p:nvPr/>
        </p:nvSpPr>
        <p:spPr bwMode="auto">
          <a:xfrm>
            <a:off x="609600" y="1489075"/>
            <a:ext cx="8229600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solidFill>
                  <a:srgbClr val="0033A0"/>
                </a:solidFill>
                <a:latin typeface="Montserrat"/>
              </a:rPr>
              <a:t>Работодателям- дополнительные меры поддержки работодателей, баннер финансовая поддержка работодателей в 2021 году, новости за 14.07.2021 г., 01.07.2021 г.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solidFill>
                  <a:srgbClr val="0033A0"/>
                </a:solidFill>
                <a:latin typeface="Montserrat"/>
              </a:rPr>
              <a:t>Постановление Правительства Пермского края от 15.06.2021 г. № 409-п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solidFill>
                  <a:srgbClr val="0033A0"/>
                </a:solidFill>
                <a:latin typeface="Montserrat"/>
              </a:rPr>
              <a:t>Бланки документов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solidFill>
                  <a:srgbClr val="0033A0"/>
                </a:solidFill>
                <a:latin typeface="Montserrat"/>
              </a:rPr>
              <a:t>Приказ о проведении конкурсного отбора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900113" y="274638"/>
            <a:ext cx="7786687" cy="1143000"/>
          </a:xfrm>
        </p:spPr>
        <p:txBody>
          <a:bodyPr/>
          <a:lstStyle/>
          <a:p>
            <a:r>
              <a:rPr lang="ru-RU" sz="3200" b="1" smtClean="0">
                <a:solidFill>
                  <a:srgbClr val="0033A0"/>
                </a:solidFill>
              </a:rPr>
              <a:t>Дополнительные меры финансовой поддержки работодателей в 2021 г.</a:t>
            </a:r>
          </a:p>
        </p:txBody>
      </p:sp>
      <p:sp>
        <p:nvSpPr>
          <p:cNvPr id="18434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60825"/>
          </a:xfrm>
        </p:spPr>
        <p:txBody>
          <a:bodyPr/>
          <a:lstStyle/>
          <a:p>
            <a:r>
              <a:rPr lang="ru-RU" sz="2800" smtClean="0"/>
              <a:t>Субсидия из Федерального бюджета при трудоустройстве безработных граждан 2020 года (постановление Правительства Российской Федерации от 13.03.2021 № 362)</a:t>
            </a:r>
          </a:p>
          <a:p>
            <a:r>
              <a:rPr lang="ru-RU" sz="2800" smtClean="0"/>
              <a:t>Субсидия на оборудование (оснащение)специальных рабочих мест для трудоустройства инвалидов (постановление Правительства Пермского края от 23.03.2021 № 166-п)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Стиль презентаци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иль">
      <a:majorFont>
        <a:latin typeface="Montserrat SemiBold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Стиль презентации</Template>
  <TotalTime>259</TotalTime>
  <Words>408</Words>
  <Application>Microsoft Office PowerPoint</Application>
  <PresentationFormat>On-screen Show (4:3)</PresentationFormat>
  <Paragraphs>47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Montserrat</vt:lpstr>
      <vt:lpstr>Arial</vt:lpstr>
      <vt:lpstr>Montserrat SemiBold</vt:lpstr>
      <vt:lpstr>Calibri</vt:lpstr>
      <vt:lpstr>Стиль презентации</vt:lpstr>
      <vt:lpstr>Дополнительные меры </vt:lpstr>
      <vt:lpstr>Постановление Правительства Пермского края  от 15.06.2021  №  409-п     "О реализации дополнительных мероприятий, направленных  на снижение напряжённости на рынке труда Пермского края".</vt:lpstr>
      <vt:lpstr>Субсидия на вакантные и дополнительные рабочие места</vt:lpstr>
      <vt:lpstr> Перечень документов:  </vt:lpstr>
      <vt:lpstr>ИНФОРМАЦИЯ  НА  САЙТЕ cznperm.ru</vt:lpstr>
      <vt:lpstr>Дополнительные меры финансовой поддержки работодателей в 2021 г.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ДЭиИ</cp:lastModifiedBy>
  <cp:revision>39</cp:revision>
  <cp:lastPrinted>2021-07-16T05:43:20Z</cp:lastPrinted>
  <dcterms:created xsi:type="dcterms:W3CDTF">2020-09-16T05:40:20Z</dcterms:created>
  <dcterms:modified xsi:type="dcterms:W3CDTF">2021-07-22T10:52:19Z</dcterms:modified>
</cp:coreProperties>
</file>