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7" r:id="rId4"/>
    <p:sldId id="258" r:id="rId5"/>
    <p:sldId id="264" r:id="rId6"/>
    <p:sldId id="262" r:id="rId7"/>
    <p:sldId id="261" r:id="rId8"/>
    <p:sldId id="266" r:id="rId9"/>
    <p:sldId id="263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  <a:srgbClr val="CF4520"/>
    <a:srgbClr val="82C5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4660"/>
  </p:normalViewPr>
  <p:slideViewPr>
    <p:cSldViewPr>
      <p:cViewPr varScale="1">
        <p:scale>
          <a:sx n="88" d="100"/>
          <a:sy n="88" d="100"/>
        </p:scale>
        <p:origin x="-10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138B2-B9C2-400B-8E56-55C50841A4A1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D4A3C-E63E-4DE0-87EF-A8DDFDD9B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57CF3-2D2A-4303-8115-F8A5BBAA3B80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9EE60-FF9F-4890-988F-3DEC7C1CC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7B0-61E1-427D-964E-569631BE52E1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D5231-1538-408D-945A-FFCC49F36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77E5-F579-4D0C-BACF-ACB2942F8544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5128F-9CD5-4B32-9D7F-F0DA1AAF3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69D51-4894-46DE-BB9D-4C7C6CDDABA1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F1464-5255-41F6-AB18-B9E003C79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31FF6-7F7C-4B3C-B102-429B70F992B7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AD162-747E-4D5F-BBE0-BB48FD20F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9A833-351C-4583-9CA6-93D7D28ABFE6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9B7F0-88C0-4C04-8524-53A189B97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357D8-2E89-4B32-A05A-9A7B7153AE33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DE29-07C9-4788-8119-73430D6DA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A5891-1986-4965-BED2-765F94E41E88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BF30D-CA94-4559-B69E-B20DAF49A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D6F28-5898-4645-9D21-D89D23F4032D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54170-FC1C-4F63-A3A3-19E4E566E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A7F86-CA93-468E-B3F9-35D2B6A40A9C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F06B-F1F3-478A-9083-19A131F4B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74738D-4333-46B7-B02C-BD1D0B7C22C7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DCFA7D-77FC-4593-AC35-60FB7F8EE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tserrat SemiBold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tserrat SemiBold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tserrat SemiBold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tserrat SemiBold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tserrat SemiBold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tserrat SemiBold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tserrat SemiBold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tserrat SemiBold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B:\Работа дизайн ЦЗН\Заготовки постов\Кор стиль ЦЗН\Презентация объявление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468313" y="908050"/>
            <a:ext cx="8204200" cy="1470025"/>
          </a:xfrm>
        </p:spPr>
        <p:txBody>
          <a:bodyPr/>
          <a:lstStyle/>
          <a:p>
            <a:r>
              <a:rPr lang="ru-RU" sz="6000" b="1" smtClean="0">
                <a:solidFill>
                  <a:srgbClr val="0033A0"/>
                </a:solidFill>
              </a:rPr>
              <a:t>Дополнительные меры 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8400" y="2378075"/>
            <a:ext cx="4856163" cy="3571875"/>
          </a:xfrm>
        </p:spPr>
        <p:txBody>
          <a:bodyPr/>
          <a:lstStyle/>
          <a:p>
            <a:pPr algn="r"/>
            <a:r>
              <a:rPr lang="ru-RU" sz="4000" b="1" smtClean="0">
                <a:solidFill>
                  <a:srgbClr val="CF4520"/>
                </a:solidFill>
              </a:rPr>
              <a:t>финансовой поддержки работодателей Пермского края на 2020 год</a:t>
            </a:r>
          </a:p>
        </p:txBody>
      </p:sp>
      <p:pic>
        <p:nvPicPr>
          <p:cNvPr id="13316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8" y="2776538"/>
            <a:ext cx="5233987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460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rgbClr val="CF4520"/>
                </a:solidFill>
              </a:rPr>
              <a:t>ИНФОРМАЦИЯ  НА  САЙТЕ </a:t>
            </a:r>
            <a:r>
              <a:rPr lang="en-US" u="sng" dirty="0">
                <a:solidFill>
                  <a:srgbClr val="0033A0"/>
                </a:solidFill>
              </a:rPr>
              <a:t>cznperm.ru</a:t>
            </a:r>
            <a:endParaRPr lang="ru-RU" u="sng" dirty="0">
              <a:solidFill>
                <a:srgbClr val="0033A0"/>
              </a:solidFill>
            </a:endParaRPr>
          </a:p>
        </p:txBody>
      </p:sp>
      <p:pic>
        <p:nvPicPr>
          <p:cNvPr id="22530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8650" y="4437063"/>
            <a:ext cx="45529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ru-RU" smtClean="0"/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  <p:sp>
        <p:nvSpPr>
          <p:cNvPr id="22532" name="Объект 2"/>
          <p:cNvSpPr txBox="1">
            <a:spLocks/>
          </p:cNvSpPr>
          <p:nvPr/>
        </p:nvSpPr>
        <p:spPr bwMode="auto">
          <a:xfrm>
            <a:off x="609600" y="14890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solidFill>
                  <a:srgbClr val="0033A0"/>
                </a:solidFill>
                <a:latin typeface="Montserrat"/>
              </a:rPr>
              <a:t>Подробный алгоритм по каждому порядку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solidFill>
                  <a:srgbClr val="0033A0"/>
                </a:solidFill>
                <a:latin typeface="Montserrat"/>
              </a:rPr>
              <a:t>Формула для расчёта субсидии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solidFill>
                  <a:srgbClr val="0033A0"/>
                </a:solidFill>
                <a:latin typeface="Montserrat"/>
              </a:rPr>
              <a:t>Тексты постановлений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solidFill>
                  <a:srgbClr val="0033A0"/>
                </a:solidFill>
                <a:latin typeface="Montserrat"/>
              </a:rPr>
              <a:t>Бланки документов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solidFill>
                  <a:srgbClr val="0033A0"/>
                </a:solidFill>
                <a:latin typeface="Montserrat"/>
              </a:rPr>
              <a:t>Контакты территориальных отделов ЦЗН Пермского края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33A0"/>
                </a:solidFill>
                <a:latin typeface="Montserrat"/>
              </a:rPr>
              <a:t>Постановление Правительства Пермского края от 02.09.2020  №  649</a:t>
            </a:r>
            <a:r>
              <a:rPr lang="ru-RU" sz="4000" dirty="0">
                <a:solidFill>
                  <a:srgbClr val="0033A0"/>
                </a:solidFill>
                <a:latin typeface="Montserrat"/>
              </a:rPr>
              <a:t>-п</a:t>
            </a:r>
            <a:r>
              <a:rPr lang="ru-RU" dirty="0">
                <a:solidFill>
                  <a:srgbClr val="0033A0"/>
                </a:solidFill>
                <a:latin typeface="Montserrat"/>
              </a:rPr>
              <a:t>    </a:t>
            </a:r>
            <a:r>
              <a:rPr lang="ru-RU" sz="2700" dirty="0">
                <a:solidFill>
                  <a:srgbClr val="0033A0"/>
                </a:solidFill>
                <a:latin typeface="Montserrat"/>
              </a:rPr>
              <a:t>" О реализации дополнительных мероприятий, направленных на снижение напряжённости на рынке труда Пермского края".</a:t>
            </a:r>
            <a:endParaRPr lang="ru-RU" sz="2700" dirty="0">
              <a:solidFill>
                <a:srgbClr val="0033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3802062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5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Порядок предоставления субсидии работодателям на возмещение расходов на частичную оплату труда при организации временного трудоустройства работников организаций, находящихся под риском увольнения.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5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Порядок предоставления субсидии работодателям на возмещение расходов на частичную оплату труда при организации общественных работ для граждан, ищущих работу и обратившихся в органа службы занятости, а также безработных граждан.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900" b="1" dirty="0">
                <a:solidFill>
                  <a:srgbClr val="CF4520"/>
                </a:solidFill>
              </a:rPr>
              <a:t>Подача заявок о включении в реестр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900" b="1" dirty="0">
                <a:solidFill>
                  <a:srgbClr val="CF4520"/>
                </a:solidFill>
              </a:rPr>
              <a:t>получателей субсидии до 1 ноября 2020</a:t>
            </a:r>
          </a:p>
        </p:txBody>
      </p:sp>
      <p:sp>
        <p:nvSpPr>
          <p:cNvPr id="4" name="Заголовок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-324544" y="5994796"/>
            <a:ext cx="8229600" cy="720080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F4520"/>
                </a:solidFill>
                <a:highlight>
                  <a:srgbClr val="FFFF00"/>
                </a:highlight>
                <a:latin typeface="Montserrat"/>
              </a:rPr>
              <a:t>ВНИМАНИЕ!</a:t>
            </a:r>
            <a:r>
              <a:rPr lang="ru-RU" sz="3600" b="1" dirty="0">
                <a:solidFill>
                  <a:srgbClr val="CF4520"/>
                </a:solidFill>
                <a:latin typeface="Montserrat"/>
              </a:rPr>
              <a:t>  </a:t>
            </a:r>
            <a:r>
              <a:rPr lang="ru-RU" sz="3600" dirty="0">
                <a:solidFill>
                  <a:srgbClr val="0033A0"/>
                </a:solidFill>
                <a:latin typeface="Montserrat"/>
              </a:rPr>
              <a:t>Необходима регистрация работодателя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33A0"/>
                </a:solidFill>
                <a:latin typeface="Montserrat"/>
              </a:rPr>
              <a:t>в системе «Электронный бюджет»</a:t>
            </a:r>
            <a:endParaRPr lang="ru-RU" sz="2700" dirty="0">
              <a:solidFill>
                <a:srgbClr val="0033A0"/>
              </a:solidFill>
            </a:endParaRPr>
          </a:p>
        </p:txBody>
      </p:sp>
      <p:sp>
        <p:nvSpPr>
          <p:cNvPr id="5" name="Равнобедренный треугольник 4">
            <a:extLst>
              <a:ext uri="{FF2B5EF4-FFF2-40B4-BE49-F238E27FC236}"/>
            </a:extLst>
          </p:cNvPr>
          <p:cNvSpPr/>
          <p:nvPr/>
        </p:nvSpPr>
        <p:spPr>
          <a:xfrm>
            <a:off x="0" y="5692775"/>
            <a:ext cx="1116013" cy="1044575"/>
          </a:xfrm>
          <a:prstGeom prst="triangle">
            <a:avLst>
              <a:gd name="adj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Заголовок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79388" y="5838825"/>
            <a:ext cx="576262" cy="104457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ru-RU" sz="7200" b="1" dirty="0">
                <a:solidFill>
                  <a:srgbClr val="0033A0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63" y="220663"/>
            <a:ext cx="7788275" cy="746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33A0"/>
                </a:solidFill>
              </a:rPr>
              <a:t>Субсидия на временное трудоустройство</a:t>
            </a:r>
          </a:p>
        </p:txBody>
      </p:sp>
      <p:sp>
        <p:nvSpPr>
          <p:cNvPr id="29" name="Стрелка: вправо 28">
            <a:extLst>
              <a:ext uri="{FF2B5EF4-FFF2-40B4-BE49-F238E27FC236}"/>
            </a:extLst>
          </p:cNvPr>
          <p:cNvSpPr/>
          <p:nvPr/>
        </p:nvSpPr>
        <p:spPr>
          <a:xfrm rot="9710233">
            <a:off x="3598863" y="3106738"/>
            <a:ext cx="1617662" cy="48418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/>
            </a:extLst>
          </p:cNvPr>
          <p:cNvSpPr/>
          <p:nvPr/>
        </p:nvSpPr>
        <p:spPr>
          <a:xfrm>
            <a:off x="4267200" y="3638550"/>
            <a:ext cx="4191000" cy="322421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СУБСИДИЯ  на возмещение фактических затрат СОСТАВИТ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ИТОГО  </a:t>
            </a:r>
            <a:r>
              <a:rPr lang="ru-RU" sz="3200" b="1" dirty="0"/>
              <a:t>18 162,25 </a:t>
            </a:r>
            <a:r>
              <a:rPr lang="ru-RU" sz="2000" b="1" dirty="0"/>
              <a:t>рублей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 месяц   </a:t>
            </a:r>
            <a:r>
              <a:rPr lang="ru-RU" sz="2400" b="1" dirty="0">
                <a:solidFill>
                  <a:srgbClr val="0033A0"/>
                </a:solidFill>
              </a:rPr>
              <a:t>х   ТРИ   месяца</a:t>
            </a:r>
            <a:endParaRPr lang="ru-RU" sz="2400" dirty="0">
              <a:solidFill>
                <a:srgbClr val="0033A0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/>
            </a:extLst>
          </p:cNvPr>
          <p:cNvSpPr/>
          <p:nvPr/>
        </p:nvSpPr>
        <p:spPr>
          <a:xfrm>
            <a:off x="4749800" y="4497388"/>
            <a:ext cx="3225800" cy="1339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МРОТ         12 130 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РК            1 819,50 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Взносы   4 212,75 =</a:t>
            </a:r>
            <a:endParaRPr lang="ru-RU" sz="2400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/>
            </a:extLst>
          </p:cNvPr>
          <p:cNvSpPr/>
          <p:nvPr/>
        </p:nvSpPr>
        <p:spPr>
          <a:xfrm>
            <a:off x="5384800" y="2825750"/>
            <a:ext cx="3508375" cy="603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ЦЗН заключает Соглашение            с работодателем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/>
            </a:extLst>
          </p:cNvPr>
          <p:cNvSpPr/>
          <p:nvPr/>
        </p:nvSpPr>
        <p:spPr>
          <a:xfrm>
            <a:off x="112713" y="1008063"/>
            <a:ext cx="8780462" cy="1700212"/>
          </a:xfrm>
          <a:prstGeom prst="roundRect">
            <a:avLst/>
          </a:prstGeom>
          <a:solidFill>
            <a:srgbClr val="0033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Работодатель подаёт Заявку в отдел ЦЗН при наличии работников, находящихся под риском увольнения при: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bg1"/>
                </a:solidFill>
              </a:rPr>
              <a:t>  введении режима неполного рабочего времени,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bg1"/>
                </a:solidFill>
              </a:rPr>
              <a:t>  временной остановке работ,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bg1"/>
                </a:solidFill>
              </a:rPr>
              <a:t>  предоставлении отпусков без сохранения заработной платы,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bg1"/>
                </a:solidFill>
              </a:rPr>
              <a:t>  проведении мероприятий по высвобождению работников.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/>
            </a:extLst>
          </p:cNvPr>
          <p:cNvSpPr/>
          <p:nvPr/>
        </p:nvSpPr>
        <p:spPr>
          <a:xfrm>
            <a:off x="250825" y="3022600"/>
            <a:ext cx="3217863" cy="2947988"/>
          </a:xfrm>
          <a:prstGeom prst="roundRect">
            <a:avLst/>
          </a:prstGeom>
          <a:solidFill>
            <a:srgbClr val="0033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Работодатель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издаёт приказ о переводе работников на временные работы,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ежемесячно подаёт Заявку на предоставление субсидии </a:t>
            </a:r>
          </a:p>
        </p:txBody>
      </p:sp>
      <p:sp>
        <p:nvSpPr>
          <p:cNvPr id="5" name="Стрелка: вправо 4">
            <a:extLst>
              <a:ext uri="{FF2B5EF4-FFF2-40B4-BE49-F238E27FC236}"/>
            </a:extLst>
          </p:cNvPr>
          <p:cNvSpPr/>
          <p:nvPr/>
        </p:nvSpPr>
        <p:spPr>
          <a:xfrm rot="5400000">
            <a:off x="6723857" y="2085181"/>
            <a:ext cx="979488" cy="48577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: вправо 7">
            <a:extLst>
              <a:ext uri="{FF2B5EF4-FFF2-40B4-BE49-F238E27FC236}"/>
            </a:extLst>
          </p:cNvPr>
          <p:cNvSpPr/>
          <p:nvPr/>
        </p:nvSpPr>
        <p:spPr>
          <a:xfrm>
            <a:off x="2825750" y="5026025"/>
            <a:ext cx="1619250" cy="61436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33A0"/>
                </a:solidFill>
              </a:rPr>
              <a:t>Перечень документов </a:t>
            </a:r>
            <a:br>
              <a:rPr lang="ru-RU" dirty="0">
                <a:solidFill>
                  <a:srgbClr val="0033A0"/>
                </a:solidFill>
              </a:rPr>
            </a:br>
            <a:r>
              <a:rPr lang="ru-RU" dirty="0">
                <a:solidFill>
                  <a:srgbClr val="0033A0"/>
                </a:solidFill>
              </a:rPr>
              <a:t>на временное трудоустройство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заявление о включении в Реестр получателей субсидии;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сведения о соответствии работодателя критериям участника;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справка, подтверждающая отсутствие неисполненных обязанностей по уплате налогов, сборов, и т.п.;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письмо об отсутствии в организации ограничительных мер, направленных на обеспечение санитарно-эпидемиологического благополучия населения;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копия приказов организаций (выписки из приказов)  об установлении неполного рабочего времени/ временной остановке работ/ предоставлении отпусков без сохранения заработной платы/ проведении мероприятий по высвобождению работников;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список работников, находящихся под риском увольнения, с указанием вида временного трудоустройства по каждому работнику.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116013" y="6021388"/>
            <a:ext cx="6985000" cy="676275"/>
          </a:xfrm>
          <a:prstGeom prst="rect">
            <a:avLst/>
          </a:prstGeom>
        </p:spPr>
        <p:txBody>
          <a:bodyPr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F4520"/>
                </a:solidFill>
              </a:rPr>
              <a:t>Скачать бланки документов на сайте </a:t>
            </a:r>
            <a:r>
              <a:rPr lang="en-US" b="1" u="sng" dirty="0">
                <a:solidFill>
                  <a:srgbClr val="0033A0"/>
                </a:solidFill>
              </a:rPr>
              <a:t>cznperm.ru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33A0"/>
                </a:solidFill>
              </a:rPr>
              <a:t>По вопросам обращаться: </a:t>
            </a:r>
            <a:r>
              <a:rPr lang="ru-RU" dirty="0"/>
              <a:t>Надежда Викторовна  </a:t>
            </a:r>
            <a:r>
              <a:rPr lang="ru-RU" b="1" dirty="0">
                <a:solidFill>
                  <a:srgbClr val="CF4520"/>
                </a:solidFill>
              </a:rPr>
              <a:t>236 95 35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549275" y="147638"/>
            <a:ext cx="8229600" cy="876300"/>
          </a:xfrm>
        </p:spPr>
        <p:txBody>
          <a:bodyPr/>
          <a:lstStyle/>
          <a:p>
            <a:r>
              <a:rPr lang="ru-RU" sz="3600" smtClean="0">
                <a:solidFill>
                  <a:srgbClr val="0033A0"/>
                </a:solidFill>
              </a:rPr>
              <a:t>Субсидия на общественные работы</a:t>
            </a:r>
          </a:p>
        </p:txBody>
      </p:sp>
      <p:sp>
        <p:nvSpPr>
          <p:cNvPr id="29" name="Стрелка: вправо 28">
            <a:extLst>
              <a:ext uri="{FF2B5EF4-FFF2-40B4-BE49-F238E27FC236}"/>
            </a:extLst>
          </p:cNvPr>
          <p:cNvSpPr/>
          <p:nvPr/>
        </p:nvSpPr>
        <p:spPr>
          <a:xfrm rot="9661111">
            <a:off x="3521075" y="2976563"/>
            <a:ext cx="10160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/>
            </a:extLst>
          </p:cNvPr>
          <p:cNvSpPr/>
          <p:nvPr/>
        </p:nvSpPr>
        <p:spPr>
          <a:xfrm>
            <a:off x="4267200" y="3638550"/>
            <a:ext cx="4191000" cy="322421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СУБСИДИЯ  на возмещение фактических затрат СОСТАВИТ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ИТОГО  </a:t>
            </a:r>
            <a:r>
              <a:rPr lang="ru-RU" sz="3200" b="1" dirty="0"/>
              <a:t>18 162,25 </a:t>
            </a:r>
            <a:r>
              <a:rPr lang="ru-RU" sz="2000" b="1" dirty="0"/>
              <a:t>рублей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 месяц   </a:t>
            </a:r>
            <a:r>
              <a:rPr lang="ru-RU" sz="2400" b="1" dirty="0">
                <a:solidFill>
                  <a:srgbClr val="0033A0"/>
                </a:solidFill>
              </a:rPr>
              <a:t>х   ТРИ   месяца</a:t>
            </a:r>
            <a:endParaRPr lang="ru-RU" sz="2400" dirty="0">
              <a:solidFill>
                <a:srgbClr val="0033A0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/>
            </a:extLst>
          </p:cNvPr>
          <p:cNvSpPr/>
          <p:nvPr/>
        </p:nvSpPr>
        <p:spPr>
          <a:xfrm>
            <a:off x="4749800" y="4497388"/>
            <a:ext cx="3225800" cy="1339850"/>
          </a:xfrm>
          <a:prstGeom prst="roundRect">
            <a:avLst/>
          </a:prstGeom>
          <a:solidFill>
            <a:srgbClr val="0033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МРОТ          12 130 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РК             1 819,50 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Взносы    4 212,75 =</a:t>
            </a:r>
            <a:endParaRPr lang="ru-RU" sz="2400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/>
            </a:extLst>
          </p:cNvPr>
          <p:cNvSpPr/>
          <p:nvPr/>
        </p:nvSpPr>
        <p:spPr>
          <a:xfrm>
            <a:off x="4652963" y="2303463"/>
            <a:ext cx="4378325" cy="1220787"/>
          </a:xfrm>
          <a:prstGeom prst="roundRect">
            <a:avLst/>
          </a:prstGeom>
          <a:solidFill>
            <a:srgbClr val="0033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ЦЗН заключает Соглашение с работодателем и подбирает соискателей из числа безработных и ищущих работу граждан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/>
            </a:extLst>
          </p:cNvPr>
          <p:cNvSpPr/>
          <p:nvPr/>
        </p:nvSpPr>
        <p:spPr>
          <a:xfrm>
            <a:off x="200025" y="1035050"/>
            <a:ext cx="8842375" cy="111918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Работодатель подаёт Заявку в отдел ЦЗН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/>
              <a:t>о подборе работников,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/>
              <a:t>о включении в реестр получателей субсидии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/>
            </a:extLst>
          </p:cNvPr>
          <p:cNvSpPr/>
          <p:nvPr/>
        </p:nvSpPr>
        <p:spPr>
          <a:xfrm>
            <a:off x="112713" y="2708275"/>
            <a:ext cx="3306762" cy="302418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Работодатель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/>
              <a:t>трудоустраивает соискателя по срочному трудовому договору,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/>
              <a:t>ежемесячно подаёт Заявку на предоставление субсидии</a:t>
            </a:r>
          </a:p>
        </p:txBody>
      </p:sp>
      <p:sp>
        <p:nvSpPr>
          <p:cNvPr id="11" name="Стрелка: вправо 10">
            <a:extLst>
              <a:ext uri="{FF2B5EF4-FFF2-40B4-BE49-F238E27FC236}"/>
            </a:extLst>
          </p:cNvPr>
          <p:cNvSpPr/>
          <p:nvPr/>
        </p:nvSpPr>
        <p:spPr>
          <a:xfrm>
            <a:off x="3046413" y="4713288"/>
            <a:ext cx="1617662" cy="614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/>
            </a:extLst>
          </p:cNvPr>
          <p:cNvSpPr/>
          <p:nvPr/>
        </p:nvSpPr>
        <p:spPr>
          <a:xfrm rot="5400000">
            <a:off x="7100888" y="1655762"/>
            <a:ext cx="755650" cy="48577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33A0"/>
                </a:solidFill>
              </a:rPr>
              <a:t>Перечень документов </a:t>
            </a:r>
            <a:br>
              <a:rPr lang="ru-RU" dirty="0">
                <a:solidFill>
                  <a:srgbClr val="0033A0"/>
                </a:solidFill>
              </a:rPr>
            </a:br>
            <a:r>
              <a:rPr lang="ru-RU" dirty="0">
                <a:solidFill>
                  <a:srgbClr val="0033A0"/>
                </a:solidFill>
              </a:rPr>
              <a:t>на общественные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 rtlCol="0">
            <a:normAutofit fontScale="77500" lnSpcReduction="20000"/>
          </a:bodyPr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4D4D4D"/>
                </a:solidFill>
              </a:rPr>
              <a:t>заявление о включении в Реестр получателей субсидии;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4D4D4D"/>
                </a:solidFill>
              </a:rPr>
              <a:t>сведения о соответствии работодателя критериям участника мероприятия;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4D4D4D"/>
                </a:solidFill>
              </a:rPr>
              <a:t>справка, подтверждающая отсутствие неисполненных обязанностей по уплате налогов, сборов, и т.п.;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4D4D4D"/>
                </a:solidFill>
              </a:rPr>
              <a:t>письмо об отсутствии в организации ограничительных мер, направленных на обеспечение санитарно-эпидемиологического благополучия населения;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4D4D4D"/>
                </a:solidFill>
              </a:rPr>
              <a:t>копия приказа работодателя (выписка из приказа) об организации общественных работ по направлениям.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042988" y="5762625"/>
            <a:ext cx="7058025" cy="820738"/>
          </a:xfrm>
          <a:prstGeom prst="rect">
            <a:avLst/>
          </a:prstGeom>
        </p:spPr>
        <p:txBody>
          <a:bodyPr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F4520"/>
                </a:solidFill>
              </a:rPr>
              <a:t>Скачать бланки документов на сайте </a:t>
            </a:r>
            <a:r>
              <a:rPr lang="en-US" b="1" u="sng" dirty="0">
                <a:solidFill>
                  <a:srgbClr val="0033A0"/>
                </a:solidFill>
              </a:rPr>
              <a:t>cznperm.ru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33A0"/>
                </a:solidFill>
              </a:rPr>
              <a:t>По вопросам обращаться: </a:t>
            </a:r>
            <a:r>
              <a:rPr lang="ru-RU" dirty="0"/>
              <a:t>Надежда Викторовна  </a:t>
            </a:r>
            <a:r>
              <a:rPr lang="ru-RU" b="1" dirty="0">
                <a:solidFill>
                  <a:srgbClr val="CF4520"/>
                </a:solidFill>
              </a:rPr>
              <a:t>236 95 35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000"/>
          </a:xfrm>
        </p:spPr>
        <p:txBody>
          <a:bodyPr/>
          <a:lstStyle/>
          <a:p>
            <a:r>
              <a:rPr lang="ru-RU" sz="2800" smtClean="0">
                <a:solidFill>
                  <a:srgbClr val="0033A0"/>
                </a:solidFill>
                <a:latin typeface="Montserrat"/>
              </a:rPr>
              <a:t>     </a:t>
            </a:r>
            <a:r>
              <a:rPr lang="ru-RU" sz="3200" smtClean="0">
                <a:solidFill>
                  <a:srgbClr val="0033A0"/>
                </a:solidFill>
                <a:latin typeface="Montserrat"/>
              </a:rPr>
              <a:t>Постановление Правительства Пермского края от 28.05.2020 №360-п </a:t>
            </a:r>
            <a:r>
              <a:rPr lang="ru-RU" sz="2400" smtClean="0">
                <a:solidFill>
                  <a:srgbClr val="0033A0"/>
                </a:solidFill>
                <a:latin typeface="Montserrat"/>
              </a:rPr>
              <a:t>"Об утверждении Порядка предоставления субсидии … на создание дополнительных рабочих мест для трудоустройства безработных граждан на территории Пермского края"</a:t>
            </a:r>
            <a:endParaRPr lang="ru-RU" sz="2400" smtClean="0">
              <a:solidFill>
                <a:srgbClr val="0033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13100"/>
            <a:ext cx="8229600" cy="3370263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dirty="0"/>
              <a:t>Порядок предоставления субсидии из бюджета Пермского края юридическим лицам (за исключением государственных и муниципальных учреждений) и индивидуальным предпринимателям на создание дополнительных рабочих мест для трудоустройства безработных граждан на территории Пермского края.</a:t>
            </a:r>
            <a:endParaRPr lang="en-US" sz="45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4500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100" b="1" dirty="0">
                <a:solidFill>
                  <a:srgbClr val="CF4520"/>
                </a:solidFill>
              </a:rPr>
              <a:t>Подача заявок о включении в реестр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100" b="1" dirty="0">
                <a:solidFill>
                  <a:srgbClr val="CF4520"/>
                </a:solidFill>
              </a:rPr>
              <a:t>получателей субсидии до 1 декабря 2020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887413" y="119063"/>
            <a:ext cx="8229600" cy="981075"/>
          </a:xfrm>
        </p:spPr>
        <p:txBody>
          <a:bodyPr/>
          <a:lstStyle/>
          <a:p>
            <a:r>
              <a:rPr lang="ru-RU" sz="3200" smtClean="0">
                <a:solidFill>
                  <a:srgbClr val="0033A0"/>
                </a:solidFill>
              </a:rPr>
              <a:t>Субсидия на дополнительные рабочие места</a:t>
            </a:r>
          </a:p>
        </p:txBody>
      </p:sp>
      <p:sp>
        <p:nvSpPr>
          <p:cNvPr id="14" name="Стрелка: вправо 13">
            <a:extLst>
              <a:ext uri="{FF2B5EF4-FFF2-40B4-BE49-F238E27FC236}"/>
            </a:extLst>
          </p:cNvPr>
          <p:cNvSpPr/>
          <p:nvPr/>
        </p:nvSpPr>
        <p:spPr>
          <a:xfrm rot="9661111">
            <a:off x="3778250" y="2859088"/>
            <a:ext cx="103505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/>
            </a:extLst>
          </p:cNvPr>
          <p:cNvSpPr/>
          <p:nvPr/>
        </p:nvSpPr>
        <p:spPr>
          <a:xfrm>
            <a:off x="4140200" y="3803650"/>
            <a:ext cx="4191000" cy="3054350"/>
          </a:xfrm>
          <a:prstGeom prst="roundRect">
            <a:avLst/>
          </a:prstGeom>
          <a:solidFill>
            <a:srgbClr val="0033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СУБСИДИЯ  на возмещение фактических затрат СОСТАВИТ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ИТОГО  </a:t>
            </a:r>
            <a:r>
              <a:rPr lang="ru-RU" sz="3200" b="1" dirty="0"/>
              <a:t>9 081,125 </a:t>
            </a:r>
            <a:r>
              <a:rPr lang="ru-RU" sz="2000" b="1" dirty="0"/>
              <a:t>рублей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в </a:t>
            </a:r>
            <a:r>
              <a:rPr lang="ru-RU" sz="2000" b="1" dirty="0">
                <a:solidFill>
                  <a:schemeClr val="bg1"/>
                </a:solidFill>
              </a:rPr>
              <a:t>месяц   </a:t>
            </a:r>
            <a:r>
              <a:rPr lang="ru-RU" sz="2400" b="1" dirty="0">
                <a:solidFill>
                  <a:schemeClr val="bg1"/>
                </a:solidFill>
              </a:rPr>
              <a:t>х   ШЕСТЬ   месяцев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/>
            </a:extLst>
          </p:cNvPr>
          <p:cNvSpPr/>
          <p:nvPr/>
        </p:nvSpPr>
        <p:spPr>
          <a:xfrm>
            <a:off x="4622800" y="4572000"/>
            <a:ext cx="3225800" cy="134143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½ МРОТ    6 065,00 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РК                  909,75 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Взносы     2 106,37 =</a:t>
            </a:r>
            <a:endParaRPr lang="ru-RU" sz="2400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/>
            </a:extLst>
          </p:cNvPr>
          <p:cNvSpPr/>
          <p:nvPr/>
        </p:nvSpPr>
        <p:spPr>
          <a:xfrm>
            <a:off x="4981575" y="2319338"/>
            <a:ext cx="3997325" cy="1306512"/>
          </a:xfrm>
          <a:prstGeom prst="roundRect">
            <a:avLst/>
          </a:prstGeom>
          <a:solidFill>
            <a:srgbClr val="82C5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ЦЗН заключает Соглашение с работодателем и подбирает соискателей из числа граждан, признанных безработными</a:t>
            </a:r>
            <a:endParaRPr lang="ru-RU" b="1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/>
            </a:extLst>
          </p:cNvPr>
          <p:cNvSpPr/>
          <p:nvPr/>
        </p:nvSpPr>
        <p:spPr>
          <a:xfrm>
            <a:off x="165100" y="1082675"/>
            <a:ext cx="8813800" cy="981075"/>
          </a:xfrm>
          <a:prstGeom prst="roundRect">
            <a:avLst/>
          </a:prstGeom>
          <a:solidFill>
            <a:srgbClr val="82C5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Работодатель подаёт Заявку в отдел ЦЗН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/>
              <a:t>о подборе работников на дополнительные рабочие места,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/>
              <a:t>о включении в реестр получателей субсидии</a:t>
            </a:r>
            <a:endParaRPr lang="ru-RU" b="1" dirty="0"/>
          </a:p>
        </p:txBody>
      </p:sp>
      <p:sp>
        <p:nvSpPr>
          <p:cNvPr id="21" name="Стрелка: вправо 20">
            <a:extLst>
              <a:ext uri="{FF2B5EF4-FFF2-40B4-BE49-F238E27FC236}"/>
            </a:extLst>
          </p:cNvPr>
          <p:cNvSpPr/>
          <p:nvPr/>
        </p:nvSpPr>
        <p:spPr>
          <a:xfrm rot="5400000">
            <a:off x="7429500" y="1746250"/>
            <a:ext cx="750888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: скругленные углы 22">
            <a:extLst>
              <a:ext uri="{FF2B5EF4-FFF2-40B4-BE49-F238E27FC236}"/>
            </a:extLst>
          </p:cNvPr>
          <p:cNvSpPr/>
          <p:nvPr/>
        </p:nvSpPr>
        <p:spPr>
          <a:xfrm>
            <a:off x="160338" y="2781300"/>
            <a:ext cx="3497262" cy="2808288"/>
          </a:xfrm>
          <a:prstGeom prst="roundRect">
            <a:avLst/>
          </a:prstGeom>
          <a:solidFill>
            <a:srgbClr val="82C5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Работодатель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/>
              <a:t>трудоустраивает соискателя,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/>
              <a:t>ежемесячно подаёт Заявку на предоставление субсидии</a:t>
            </a:r>
          </a:p>
        </p:txBody>
      </p:sp>
      <p:sp>
        <p:nvSpPr>
          <p:cNvPr id="25" name="Стрелка: вправо 24">
            <a:extLst>
              <a:ext uri="{FF2B5EF4-FFF2-40B4-BE49-F238E27FC236}"/>
            </a:extLst>
          </p:cNvPr>
          <p:cNvSpPr/>
          <p:nvPr/>
        </p:nvSpPr>
        <p:spPr>
          <a:xfrm>
            <a:off x="2987675" y="4775200"/>
            <a:ext cx="152082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33A0"/>
                </a:solidFill>
              </a:rPr>
              <a:t>Перечень документов </a:t>
            </a:r>
            <a:br>
              <a:rPr lang="ru-RU" dirty="0">
                <a:solidFill>
                  <a:srgbClr val="0033A0"/>
                </a:solidFill>
              </a:rPr>
            </a:br>
            <a:r>
              <a:rPr lang="ru-RU" dirty="0">
                <a:solidFill>
                  <a:srgbClr val="0033A0"/>
                </a:solidFill>
              </a:rPr>
              <a:t>на создание дополнительных рабочих мест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3816350"/>
          </a:xfrm>
        </p:spPr>
        <p:txBody>
          <a:bodyPr/>
          <a:lstStyle/>
          <a:p>
            <a:r>
              <a:rPr lang="ru-RU" sz="2000" smtClean="0"/>
              <a:t>заявление о включении в Реестр получателей субсидии;</a:t>
            </a:r>
          </a:p>
          <a:p>
            <a:r>
              <a:rPr lang="ru-RU" sz="2000" smtClean="0"/>
              <a:t>сведения о соответствии работодателя критериям участника мероприятия;</a:t>
            </a:r>
          </a:p>
          <a:p>
            <a:r>
              <a:rPr lang="ru-RU" sz="2000" smtClean="0"/>
              <a:t>сведения о численности работников по форме согласно приложению по состоянию на 30.06.2020</a:t>
            </a:r>
          </a:p>
          <a:p>
            <a:r>
              <a:rPr lang="ru-RU" sz="2000" smtClean="0"/>
              <a:t>сведения о созданных дополнительных рабочих местах для трудоустройства безработных граждан с приложением копий соответствующих приказов</a:t>
            </a:r>
          </a:p>
          <a:p>
            <a:r>
              <a:rPr lang="ru-RU" sz="2000" smtClean="0"/>
              <a:t>документ подтверждающий отсутствие неисполненной обязанности по уплате налогов, сборов на дату, предшествующую дате подачи документов, не позднее чем на 30 календарных дней</a:t>
            </a:r>
          </a:p>
        </p:txBody>
      </p:sp>
      <p:sp>
        <p:nvSpPr>
          <p:cNvPr id="4" name="Заголовок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611188" y="5949950"/>
            <a:ext cx="7416800" cy="709613"/>
          </a:xfrm>
          <a:prstGeom prst="rect">
            <a:avLst/>
          </a:prstGeom>
        </p:spPr>
        <p:txBody>
          <a:bodyPr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F4520"/>
                </a:solidFill>
              </a:rPr>
              <a:t>Скачать бланки документов на сайте </a:t>
            </a:r>
            <a:r>
              <a:rPr lang="en-US" b="1" u="sng" dirty="0">
                <a:solidFill>
                  <a:srgbClr val="0033A0"/>
                </a:solidFill>
              </a:rPr>
              <a:t>cznperm.ru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33A0"/>
                </a:solidFill>
              </a:rPr>
              <a:t>По вопросам обращаться: </a:t>
            </a:r>
            <a:r>
              <a:rPr lang="ru-RU" dirty="0"/>
              <a:t>Жанна Валерьевна  </a:t>
            </a:r>
            <a:r>
              <a:rPr lang="ru-RU" b="1" dirty="0">
                <a:solidFill>
                  <a:srgbClr val="CF4520"/>
                </a:solidFill>
              </a:rPr>
              <a:t>236 95 35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тиль презентац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иль">
      <a:majorFont>
        <a:latin typeface="Montserrat Semi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Стиль презентации</Template>
  <TotalTime>138</TotalTime>
  <Words>652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Montserrat</vt:lpstr>
      <vt:lpstr>Arial</vt:lpstr>
      <vt:lpstr>Montserrat SemiBold</vt:lpstr>
      <vt:lpstr>Calibri</vt:lpstr>
      <vt:lpstr>Стиль презентации</vt:lpstr>
      <vt:lpstr>Дополнительные меры </vt:lpstr>
      <vt:lpstr>Постановление Правительства Пермского края от 02.09.2020  №  649-п    " О реализации дополнительных мероприятий, направленных на снижение напряжённости на рынке труда Пермского края".</vt:lpstr>
      <vt:lpstr>Субсидия на временное трудоустройство</vt:lpstr>
      <vt:lpstr>Перечень документов  на временное трудоустройство</vt:lpstr>
      <vt:lpstr>Субсидия на общественные работы</vt:lpstr>
      <vt:lpstr>Перечень документов  на общественные работы</vt:lpstr>
      <vt:lpstr>     Постановление Правительства Пермского края от 28.05.2020 №360-п "Об утверждении Порядка предоставления субсидии … на создание дополнительных рабочих мест для трудоустройства безработных граждан на территории Пермского края"</vt:lpstr>
      <vt:lpstr>Субсидия на дополнительные рабочие места</vt:lpstr>
      <vt:lpstr>Перечень документов  на создание дополнительных рабочих мест</vt:lpstr>
      <vt:lpstr>ИНФОРМАЦИЯ  НА  САЙТЕ cznperm.ru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ДЭиИ</cp:lastModifiedBy>
  <cp:revision>23</cp:revision>
  <dcterms:created xsi:type="dcterms:W3CDTF">2020-09-16T05:40:20Z</dcterms:created>
  <dcterms:modified xsi:type="dcterms:W3CDTF">2020-09-18T09:08:17Z</dcterms:modified>
</cp:coreProperties>
</file>