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67" r:id="rId4"/>
    <p:sldId id="262" r:id="rId5"/>
    <p:sldId id="268" r:id="rId6"/>
    <p:sldId id="261" r:id="rId7"/>
    <p:sldId id="263" r:id="rId8"/>
  </p:sldIdLst>
  <p:sldSz cx="9144000" cy="6858000" type="screen4x3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DD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subcontractperm.ru/company/anketa-uchastnika-promkooperatsii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subcontract@rce-perm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212976"/>
            <a:ext cx="7200800" cy="1440160"/>
          </a:xfrm>
        </p:spPr>
        <p:txBody>
          <a:bodyPr>
            <a:noAutofit/>
          </a:bodyPr>
          <a:lstStyle/>
          <a:p>
            <a:r>
              <a:rPr lang="ru-RU" sz="3000" b="1" dirty="0"/>
              <a:t>Центр промышленной кооперации </a:t>
            </a:r>
            <a:br>
              <a:rPr lang="ru-RU" sz="3000" b="1" dirty="0"/>
            </a:br>
            <a:r>
              <a:rPr lang="ru-RU" sz="3000" b="1" dirty="0"/>
              <a:t>пермского края</a:t>
            </a:r>
          </a:p>
        </p:txBody>
      </p:sp>
    </p:spTree>
    <p:extLst>
      <p:ext uri="{BB962C8B-B14F-4D97-AF65-F5344CB8AC3E}">
        <p14:creationId xmlns:p14="http://schemas.microsoft.com/office/powerpoint/2010/main" xmlns="" val="76464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000" b="1" dirty="0"/>
              <a:t>Чем занимается центр ?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251520" y="980728"/>
            <a:ext cx="8712968" cy="2808313"/>
          </a:xfrm>
        </p:spPr>
        <p:txBody>
          <a:bodyPr>
            <a:normAutofit fontScale="92500" lnSpcReduction="20000"/>
          </a:bodyPr>
          <a:lstStyle/>
          <a:p>
            <a:endParaRPr lang="ru-RU" sz="2900" dirty="0"/>
          </a:p>
          <a:p>
            <a:endParaRPr lang="ru-RU" sz="2900" dirty="0"/>
          </a:p>
          <a:p>
            <a:r>
              <a:rPr lang="ru-RU" sz="1500" dirty="0">
                <a:solidFill>
                  <a:schemeClr val="tx1"/>
                </a:solidFill>
              </a:rPr>
              <a:t>Вовлечением в исполнение промышленных заказов;</a:t>
            </a:r>
          </a:p>
          <a:p>
            <a:endParaRPr lang="ru-RU" sz="1500" dirty="0">
              <a:solidFill>
                <a:schemeClr val="tx1"/>
              </a:solidFill>
            </a:endParaRPr>
          </a:p>
          <a:p>
            <a:r>
              <a:rPr lang="ru-RU" sz="1500" dirty="0">
                <a:solidFill>
                  <a:schemeClr val="tx1"/>
                </a:solidFill>
              </a:rPr>
              <a:t>Продвижением продукции на региональном, федеральном и международном уровне; </a:t>
            </a:r>
          </a:p>
          <a:p>
            <a:endParaRPr lang="ru-RU" sz="1500" dirty="0">
              <a:solidFill>
                <a:schemeClr val="tx1"/>
              </a:solidFill>
            </a:endParaRPr>
          </a:p>
          <a:p>
            <a:r>
              <a:rPr lang="ru-RU" sz="1500" dirty="0">
                <a:solidFill>
                  <a:schemeClr val="tx1"/>
                </a:solidFill>
              </a:rPr>
              <a:t>Содействием выводу на рынок инновационной продукции и разработками малого и среднего бизнеса: создание консорциумов, выстраивание кооперационных цепочек с привлечением крупных партнеров; </a:t>
            </a:r>
          </a:p>
          <a:p>
            <a:endParaRPr lang="ru-RU" sz="1500" dirty="0">
              <a:solidFill>
                <a:schemeClr val="tx1"/>
              </a:solidFill>
            </a:endParaRPr>
          </a:p>
          <a:p>
            <a:r>
              <a:rPr lang="ru-RU" sz="1500" dirty="0">
                <a:solidFill>
                  <a:schemeClr val="tx1"/>
                </a:solidFill>
              </a:rPr>
              <a:t>Предоставлением мер поддержки по направлению промышленной кооперации.</a:t>
            </a:r>
          </a:p>
          <a:p>
            <a:pPr marL="114300" indent="0">
              <a:buNone/>
            </a:pPr>
            <a:endParaRPr lang="ru-RU" sz="2900" dirty="0"/>
          </a:p>
          <a:p>
            <a:pPr marL="114300" indent="0">
              <a:buNone/>
            </a:pPr>
            <a:endParaRPr lang="ru-RU" sz="2900" dirty="0"/>
          </a:p>
          <a:p>
            <a:pPr marL="114300" indent="0">
              <a:buNone/>
            </a:pPr>
            <a:endParaRPr lang="ru-RU" sz="2900" dirty="0"/>
          </a:p>
          <a:p>
            <a:endParaRPr lang="ru-RU" sz="2900" dirty="0"/>
          </a:p>
          <a:p>
            <a:endParaRPr lang="ru-RU" sz="29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37840F-C9AC-4654-9041-46264097D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04109"/>
            <a:ext cx="3084319" cy="20891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C9D8E0-00A1-4D22-93C9-9573AE085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6304" y="4603426"/>
            <a:ext cx="2880320" cy="19579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1BAEE15-3721-47D9-BEEC-9740BA8CF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6799" y="4004108"/>
            <a:ext cx="3100001" cy="20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27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A381AF-4F65-4B74-BB6C-B62205CD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Возможности для участников кооперации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FB75B8-AF92-49CE-A6D9-E29D0661C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700808"/>
            <a:ext cx="8394344" cy="4896544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Участник кооперации включается в каталог, который демонстрируется и раздается на выставках и мероприятиях, в том числе ТОП-менеджменту крупных российских холдингов, с целью продвижения предприятий Пермского края.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 Работа с производственными заказами, публикуемыми на сайте Центра.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Размещение заказов на сайте и доступ к контактам предоставляется на безвозмездной основе в рамках мер государственной поддержки малого и среднего бизнеса.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Центр организует работу с крупными компаниями по принципу "единого окна": выступает в качестве единой платформы по поиску, сбору, формированию и решению технологических и инженерных задач с вовлечением малых и средних производственных предприятий.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Работа ведется с такими холдингами, как </a:t>
            </a:r>
            <a:r>
              <a:rPr lang="ru-RU" sz="1400" b="1" dirty="0">
                <a:solidFill>
                  <a:schemeClr val="tx1"/>
                </a:solidFill>
              </a:rPr>
              <a:t>ПАО «Газпром», ООО «Лукойл-Пермь», ПАО «СИБУР Холдинг», АО «ОХК «</a:t>
            </a:r>
            <a:r>
              <a:rPr lang="ru-RU" sz="1400" b="1" dirty="0" err="1">
                <a:solidFill>
                  <a:schemeClr val="tx1"/>
                </a:solidFill>
              </a:rPr>
              <a:t>Уралхим</a:t>
            </a:r>
            <a:r>
              <a:rPr lang="ru-RU" sz="1400" b="1" dirty="0">
                <a:solidFill>
                  <a:schemeClr val="tx1"/>
                </a:solidFill>
              </a:rPr>
              <a:t>».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Каждый участник промкооперации включается в базу рассылок об актуальных заказах крупных компаний и мероприятиях центра.</a:t>
            </a:r>
          </a:p>
          <a:p>
            <a:endParaRPr lang="ru-RU" sz="1400" dirty="0"/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389601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Партнеры ЦЕНТРА ПРОМКООПЕРАЦИИ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128" y="1628800"/>
            <a:ext cx="4267425" cy="4824536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solidFill>
                  <a:schemeClr val="tx1"/>
                </a:solidFill>
              </a:rPr>
              <a:t>ИТ-Консорциум</a:t>
            </a:r>
          </a:p>
          <a:p>
            <a:endParaRPr lang="ru-RU" sz="5600" dirty="0">
              <a:solidFill>
                <a:schemeClr val="tx1"/>
              </a:solidFill>
            </a:endParaRPr>
          </a:p>
          <a:p>
            <a:r>
              <a:rPr lang="ru-RU" sz="5600" dirty="0">
                <a:solidFill>
                  <a:schemeClr val="tx1"/>
                </a:solidFill>
              </a:rPr>
              <a:t>Национальный портал </a:t>
            </a:r>
            <a:r>
              <a:rPr lang="ru-RU" sz="5600" dirty="0" err="1">
                <a:solidFill>
                  <a:schemeClr val="tx1"/>
                </a:solidFill>
              </a:rPr>
              <a:t>субконтрактации</a:t>
            </a:r>
            <a:r>
              <a:rPr lang="ru-RU" sz="5600" dirty="0">
                <a:solidFill>
                  <a:schemeClr val="tx1"/>
                </a:solidFill>
              </a:rPr>
              <a:t> </a:t>
            </a:r>
            <a:r>
              <a:rPr lang="en-US" sz="5600" dirty="0">
                <a:solidFill>
                  <a:schemeClr val="tx1"/>
                </a:solidFill>
              </a:rPr>
              <a:t>innokam.pro</a:t>
            </a:r>
            <a:endParaRPr lang="ru-RU" sz="5600" dirty="0">
              <a:solidFill>
                <a:schemeClr val="tx1"/>
              </a:solidFill>
            </a:endParaRPr>
          </a:p>
          <a:p>
            <a:endParaRPr lang="ru-RU" sz="5600" dirty="0">
              <a:solidFill>
                <a:schemeClr val="tx1"/>
              </a:solidFill>
            </a:endParaRPr>
          </a:p>
          <a:p>
            <a:r>
              <a:rPr lang="ru-RU" sz="5600" dirty="0">
                <a:solidFill>
                  <a:schemeClr val="tx1"/>
                </a:solidFill>
              </a:rPr>
              <a:t>Федеральная корпорация по развитию малого и среднего предпринимательства</a:t>
            </a:r>
          </a:p>
          <a:p>
            <a:endParaRPr lang="ru-RU" sz="5600" dirty="0">
              <a:solidFill>
                <a:schemeClr val="tx1"/>
              </a:solidFill>
            </a:endParaRPr>
          </a:p>
          <a:p>
            <a:r>
              <a:rPr lang="ru-RU" sz="5600" dirty="0">
                <a:solidFill>
                  <a:schemeClr val="tx1"/>
                </a:solidFill>
              </a:rPr>
              <a:t>Пермская торгово-промышленная палата</a:t>
            </a:r>
          </a:p>
          <a:p>
            <a:endParaRPr lang="ru-RU" sz="5600" dirty="0">
              <a:solidFill>
                <a:schemeClr val="tx1"/>
              </a:solidFill>
            </a:endParaRPr>
          </a:p>
          <a:p>
            <a:r>
              <a:rPr lang="ru-RU" sz="5600" dirty="0">
                <a:solidFill>
                  <a:schemeClr val="tx1"/>
                </a:solidFill>
              </a:rPr>
              <a:t>Пермское региональное отделение «Деловой России»</a:t>
            </a:r>
          </a:p>
          <a:p>
            <a:endParaRPr lang="ru-RU" sz="5600" dirty="0">
              <a:solidFill>
                <a:schemeClr val="tx1"/>
              </a:solidFill>
            </a:endParaRPr>
          </a:p>
          <a:p>
            <a:r>
              <a:rPr lang="ru-RU" sz="5600" dirty="0">
                <a:solidFill>
                  <a:schemeClr val="tx1"/>
                </a:solidFill>
              </a:rPr>
              <a:t>Пермское региональное отделение «ОПОРА РОССИИ»</a:t>
            </a:r>
          </a:p>
          <a:p>
            <a:endParaRPr lang="ru-RU" sz="5600" dirty="0">
              <a:solidFill>
                <a:schemeClr val="tx1"/>
              </a:solidFill>
            </a:endParaRPr>
          </a:p>
          <a:p>
            <a:r>
              <a:rPr lang="ru-RU" sz="5600" dirty="0">
                <a:solidFill>
                  <a:schemeClr val="tx1"/>
                </a:solidFill>
              </a:rPr>
              <a:t>СПП Пермского края «Сотрудничество»</a:t>
            </a:r>
          </a:p>
          <a:p>
            <a:endParaRPr lang="ru-RU" sz="5600" dirty="0">
              <a:solidFill>
                <a:schemeClr val="tx1"/>
              </a:solidFill>
            </a:endParaRPr>
          </a:p>
          <a:p>
            <a:r>
              <a:rPr lang="ru-RU" sz="5600" dirty="0" smtClean="0">
                <a:solidFill>
                  <a:schemeClr val="tx1"/>
                </a:solidFill>
              </a:rPr>
              <a:t>ПК </a:t>
            </a:r>
            <a:r>
              <a:rPr lang="ru-RU" sz="5600" dirty="0" err="1" smtClean="0">
                <a:solidFill>
                  <a:schemeClr val="tx1"/>
                </a:solidFill>
              </a:rPr>
              <a:t>Фотоника</a:t>
            </a:r>
            <a:endParaRPr lang="ru-RU" sz="5600" dirty="0">
              <a:solidFill>
                <a:schemeClr val="tx1"/>
              </a:solidFill>
            </a:endParaRPr>
          </a:p>
          <a:p>
            <a:endParaRPr lang="ru-RU" sz="5600" dirty="0">
              <a:solidFill>
                <a:schemeClr val="tx1"/>
              </a:solidFill>
            </a:endParaRPr>
          </a:p>
          <a:p>
            <a:r>
              <a:rPr lang="ru-RU" sz="5600" dirty="0">
                <a:solidFill>
                  <a:schemeClr val="tx1"/>
                </a:solidFill>
              </a:rPr>
              <a:t>Технопарк Пермь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697" y="5425467"/>
            <a:ext cx="2004828" cy="971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1663" y="6090606"/>
            <a:ext cx="1971058" cy="599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6533" y="4919167"/>
            <a:ext cx="1783054" cy="971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6533" y="3289270"/>
            <a:ext cx="1783054" cy="914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2567" y="3989382"/>
            <a:ext cx="1783054" cy="10394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4709" y="1664817"/>
            <a:ext cx="979495" cy="9140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8317" y="2284816"/>
            <a:ext cx="1971058" cy="10394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2721" y="1788697"/>
            <a:ext cx="1971058" cy="71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68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4EE471-173F-4C67-BA69-F6D4053D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ПРИМЕРЫ </a:t>
            </a:r>
            <a:r>
              <a:rPr lang="ru-RU" sz="3000" b="1" dirty="0" smtClean="0"/>
              <a:t> ПРОМКООПЕРАЦИИ</a:t>
            </a:r>
            <a:endParaRPr lang="ru-RU" sz="3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8A752D-3623-44DA-9B3E-CFB4C176B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016" y="1628800"/>
            <a:ext cx="4788024" cy="522919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300" dirty="0">
                <a:solidFill>
                  <a:schemeClr val="tx1"/>
                </a:solidFill>
              </a:rPr>
              <a:t>Участник промышленной кооперации Пермского края компания </a:t>
            </a:r>
            <a:r>
              <a:rPr lang="ru-RU" sz="1300" b="1" dirty="0" err="1">
                <a:solidFill>
                  <a:schemeClr val="tx1"/>
                </a:solidFill>
              </a:rPr>
              <a:t>Databriz</a:t>
            </a:r>
            <a:r>
              <a:rPr lang="ru-RU" sz="1300" dirty="0">
                <a:solidFill>
                  <a:schemeClr val="tx1"/>
                </a:solidFill>
              </a:rPr>
              <a:t> разработала приложение «Остановочные ремонты» и внедрила его на заводе «СИБУР Химпром».</a:t>
            </a:r>
          </a:p>
          <a:p>
            <a:pPr marL="114300" indent="0">
              <a:buNone/>
            </a:pPr>
            <a:endParaRPr lang="ru-RU" sz="13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1300" dirty="0">
                <a:solidFill>
                  <a:schemeClr val="tx1"/>
                </a:solidFill>
              </a:rPr>
              <a:t>Приложение позволяет детально планировать и  контролировать в режиме реального времени операции на предприятии: ремонтируемые объекты, этапы и расчетный срок завершения работ. </a:t>
            </a:r>
          </a:p>
          <a:p>
            <a:pPr marL="114300" indent="0">
              <a:buNone/>
            </a:pPr>
            <a:endParaRPr lang="ru-RU" sz="1300" dirty="0">
              <a:solidFill>
                <a:schemeClr val="tx1"/>
              </a:solidFill>
            </a:endParaRPr>
          </a:p>
          <a:p>
            <a:endParaRPr lang="ru-RU" sz="13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1300" b="1" dirty="0">
                <a:solidFill>
                  <a:schemeClr val="tx1"/>
                </a:solidFill>
              </a:rPr>
              <a:t>Результат:</a:t>
            </a:r>
          </a:p>
          <a:p>
            <a:r>
              <a:rPr lang="ru-RU" sz="1300" dirty="0">
                <a:solidFill>
                  <a:schemeClr val="tx1"/>
                </a:solidFill>
              </a:rPr>
              <a:t>Сэкономлено 880 человеко-часов</a:t>
            </a:r>
          </a:p>
          <a:p>
            <a:r>
              <a:rPr lang="ru-RU" sz="1300" dirty="0">
                <a:solidFill>
                  <a:schemeClr val="tx1"/>
                </a:solidFill>
              </a:rPr>
              <a:t>Получена возможность формирования, актуализации и контроля графика в режиме реального времени;</a:t>
            </a:r>
          </a:p>
          <a:p>
            <a:r>
              <a:rPr lang="ru-RU" sz="1300" dirty="0">
                <a:solidFill>
                  <a:schemeClr val="tx1"/>
                </a:solidFill>
              </a:rPr>
              <a:t>Получена возможность планирования мобилизации и спецтехники в разрезе работы;</a:t>
            </a:r>
          </a:p>
          <a:p>
            <a:r>
              <a:rPr lang="ru-RU" sz="1300" dirty="0">
                <a:solidFill>
                  <a:schemeClr val="tx1"/>
                </a:solidFill>
              </a:rPr>
              <a:t>Получена возможность оперативного сбора текущего статуса по всем работам ОР;</a:t>
            </a:r>
          </a:p>
          <a:p>
            <a:r>
              <a:rPr lang="ru-RU" sz="1300" dirty="0">
                <a:solidFill>
                  <a:schemeClr val="tx1"/>
                </a:solidFill>
              </a:rPr>
              <a:t>Получена возможность формирования статистики в текущем времени.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F0CBCCD-D4FE-4AF1-B009-A1588F16C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4176464" cy="4497679"/>
          </a:xfrm>
        </p:spPr>
        <p:txBody>
          <a:bodyPr/>
          <a:lstStyle/>
          <a:p>
            <a:pPr marL="114300" lvl="0" indent="0">
              <a:buClr>
                <a:srgbClr val="53548A"/>
              </a:buClr>
              <a:buNone/>
            </a:pPr>
            <a:r>
              <a:rPr lang="ru-RU" sz="1300" dirty="0">
                <a:solidFill>
                  <a:schemeClr val="tx1"/>
                </a:solidFill>
              </a:rPr>
              <a:t>По заданию производителей бурового оборудования компания </a:t>
            </a:r>
            <a:r>
              <a:rPr lang="ru-RU" sz="1300" b="1" dirty="0">
                <a:solidFill>
                  <a:schemeClr val="tx1"/>
                </a:solidFill>
              </a:rPr>
              <a:t>"</a:t>
            </a:r>
            <a:r>
              <a:rPr lang="ru-RU" sz="1300" b="1" dirty="0" err="1">
                <a:solidFill>
                  <a:schemeClr val="tx1"/>
                </a:solidFill>
              </a:rPr>
              <a:t>Элкам</a:t>
            </a:r>
            <a:r>
              <a:rPr lang="ru-RU" sz="1300" b="1" dirty="0">
                <a:solidFill>
                  <a:schemeClr val="tx1"/>
                </a:solidFill>
              </a:rPr>
              <a:t>" </a:t>
            </a:r>
            <a:r>
              <a:rPr lang="ru-RU" sz="1300" dirty="0">
                <a:solidFill>
                  <a:schemeClr val="tx1"/>
                </a:solidFill>
              </a:rPr>
              <a:t>в 2 раза увеличила </a:t>
            </a:r>
            <a:r>
              <a:rPr lang="ru-RU" sz="1300" dirty="0" smtClean="0">
                <a:solidFill>
                  <a:schemeClr val="tx1"/>
                </a:solidFill>
              </a:rPr>
              <a:t>твердость </a:t>
            </a:r>
            <a:r>
              <a:rPr lang="ru-RU" sz="1300" dirty="0">
                <a:solidFill>
                  <a:schemeClr val="tx1"/>
                </a:solidFill>
              </a:rPr>
              <a:t>деталей, значительно повысив их износостойкость.</a:t>
            </a:r>
          </a:p>
          <a:p>
            <a:pPr marL="114300" lvl="0" indent="0">
              <a:buClr>
                <a:srgbClr val="53548A"/>
              </a:buClr>
              <a:buNone/>
            </a:pPr>
            <a:endParaRPr lang="ru-RU" sz="1300" dirty="0">
              <a:solidFill>
                <a:schemeClr val="tx1"/>
              </a:solidFill>
            </a:endParaRPr>
          </a:p>
          <a:p>
            <a:pPr marL="114300" lvl="0" indent="0">
              <a:buClr>
                <a:srgbClr val="53548A"/>
              </a:buClr>
              <a:buNone/>
            </a:pPr>
            <a:r>
              <a:rPr lang="ru-RU" sz="1300" dirty="0">
                <a:solidFill>
                  <a:schemeClr val="tx1"/>
                </a:solidFill>
              </a:rPr>
              <a:t>Оборудование с использованием азотированных роторов успешно прошло опытно-промысловые испытания, в результате чего было принято решение о запуске серийного производства роторов с использованием технологии ионно-вакуумного азотирования. </a:t>
            </a:r>
          </a:p>
          <a:p>
            <a:pPr marL="114300" lvl="0" indent="0">
              <a:buClr>
                <a:srgbClr val="53548A"/>
              </a:buClr>
              <a:buNone/>
            </a:pPr>
            <a:endParaRPr lang="ru-RU" sz="1300" dirty="0">
              <a:solidFill>
                <a:schemeClr val="tx1"/>
              </a:solidFill>
            </a:endParaRPr>
          </a:p>
          <a:p>
            <a:pPr marL="114300" lvl="0" indent="0">
              <a:buClr>
                <a:srgbClr val="53548A"/>
              </a:buClr>
              <a:buNone/>
            </a:pPr>
            <a:r>
              <a:rPr lang="ru-RU" sz="1300" b="1" dirty="0">
                <a:solidFill>
                  <a:schemeClr val="tx1"/>
                </a:solidFill>
              </a:rPr>
              <a:t>Результат: </a:t>
            </a:r>
          </a:p>
          <a:p>
            <a:pPr marL="114300" lvl="0" indent="0">
              <a:buClr>
                <a:srgbClr val="53548A"/>
              </a:buClr>
              <a:buNone/>
            </a:pPr>
            <a:r>
              <a:rPr lang="ru-RU" sz="1300" dirty="0">
                <a:solidFill>
                  <a:schemeClr val="tx1"/>
                </a:solidFill>
              </a:rPr>
              <a:t>После насыщения поверхностного слоя азотом твердость деталей увеличивается в 2 раза, при этом значительно повышается их износостойкость.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674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1043135"/>
          </a:xfrm>
        </p:spPr>
        <p:txBody>
          <a:bodyPr>
            <a:normAutofit/>
          </a:bodyPr>
          <a:lstStyle/>
          <a:p>
            <a:r>
              <a:rPr lang="ru-RU" sz="3000" b="1" dirty="0"/>
              <a:t>Как стать участником промкооперации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251520" y="1628800"/>
            <a:ext cx="8568952" cy="2232248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Чтобы начать сотрудничество, необходимо заполнить анкету на вступление в  промышленную кооперацию Пермского края на официальном сайте центра: </a:t>
            </a:r>
          </a:p>
          <a:p>
            <a:pPr marL="11430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    </a:t>
            </a:r>
            <a:r>
              <a:rPr lang="en-US" sz="1400" dirty="0">
                <a:solidFill>
                  <a:srgbClr val="C00000"/>
                </a:solidFill>
                <a:hlinkClick r:id="rId2"/>
              </a:rPr>
              <a:t>https://subcontractperm.ru/company/anketa-uchastnika-promkooperatsii/</a:t>
            </a:r>
            <a:endParaRPr lang="ru-RU" sz="1400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Информация о каждом участнике размещается на сайте в разделе "Участники кооперации".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 Участники промкооперации включаются  в каталог продукции предприятий Пермского края и на сайт Портала промышленной кооперации Пермского края.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681FE7-7065-4BF6-9B38-B65174991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861047"/>
            <a:ext cx="7344816" cy="281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355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318" y="1883965"/>
            <a:ext cx="3538736" cy="4373563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11430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Адрес:</a:t>
            </a:r>
          </a:p>
          <a:p>
            <a:pPr marL="11430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Пермь, ул. Николая Островского, 69</a:t>
            </a:r>
          </a:p>
          <a:p>
            <a:pPr marL="114300" indent="0">
              <a:buNone/>
            </a:pPr>
            <a:endParaRPr lang="ru-RU" sz="15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Телефон:</a:t>
            </a:r>
          </a:p>
          <a:p>
            <a:pPr marL="11430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+7 (342) ‎262-86-72</a:t>
            </a:r>
          </a:p>
          <a:p>
            <a:pPr marL="11430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+7 (342) 201-21-10</a:t>
            </a:r>
          </a:p>
          <a:p>
            <a:pPr marL="114300" indent="0">
              <a:buNone/>
            </a:pPr>
            <a:endParaRPr lang="ru-RU" sz="15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E-</a:t>
            </a:r>
            <a:r>
              <a:rPr lang="ru-RU" sz="1500" dirty="0" err="1">
                <a:solidFill>
                  <a:schemeClr val="tx1"/>
                </a:solidFill>
              </a:rPr>
              <a:t>mail</a:t>
            </a:r>
            <a:r>
              <a:rPr lang="ru-RU" sz="1500" dirty="0">
                <a:solidFill>
                  <a:schemeClr val="tx1"/>
                </a:solidFill>
              </a:rPr>
              <a:t>: </a:t>
            </a:r>
            <a:r>
              <a:rPr lang="ru-RU" sz="1500" dirty="0">
                <a:solidFill>
                  <a:schemeClr val="tx1"/>
                </a:solidFill>
                <a:hlinkClick r:id="rId2"/>
              </a:rPr>
              <a:t>subcontract@rce-perm.ru</a:t>
            </a:r>
            <a:endParaRPr lang="ru-RU" sz="15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sz="15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Режим работы:</a:t>
            </a:r>
          </a:p>
          <a:p>
            <a:pPr marL="11430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Пн. – Чт.: с 9:00 до 18:00</a:t>
            </a:r>
          </a:p>
          <a:p>
            <a:pPr marL="11430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Пт.: с 9:00 до 17:00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E37C3F7-CBEA-42E3-AF46-502D1BB4A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060848"/>
            <a:ext cx="5256584" cy="41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631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Другая 1">
      <a:dk1>
        <a:sysClr val="windowText" lastClr="000000"/>
      </a:dk1>
      <a:lt1>
        <a:sysClr val="window" lastClr="FFFFFF"/>
      </a:lt1>
      <a:dk2>
        <a:srgbClr val="424456"/>
      </a:dk2>
      <a:lt2>
        <a:srgbClr val="BDD3E1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515</Words>
  <Application>Microsoft Office PowerPoint</Application>
  <PresentationFormat>Экран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Аптека</vt:lpstr>
      <vt:lpstr>Центр промышленной кооперации  пермского края</vt:lpstr>
      <vt:lpstr>Чем занимается центр ?</vt:lpstr>
      <vt:lpstr>Возможности для участников кооперации</vt:lpstr>
      <vt:lpstr>Партнеры ЦЕНТРА ПРОМКООПЕРАЦИИ</vt:lpstr>
      <vt:lpstr>ПРИМЕРЫ  ПРОМКООПЕРАЦИИ</vt:lpstr>
      <vt:lpstr>Как стать участником промкооперации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ярморочных мероприятий на территории города Перми</dc:title>
  <dc:creator>Дом</dc:creator>
  <cp:lastModifiedBy>Kolesnik-mm</cp:lastModifiedBy>
  <cp:revision>133</cp:revision>
  <dcterms:created xsi:type="dcterms:W3CDTF">2019-11-15T06:21:28Z</dcterms:created>
  <dcterms:modified xsi:type="dcterms:W3CDTF">2020-08-06T11:24:53Z</dcterms:modified>
</cp:coreProperties>
</file>