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77" r:id="rId4"/>
    <p:sldId id="285" r:id="rId5"/>
    <p:sldId id="290" r:id="rId6"/>
    <p:sldId id="287" r:id="rId7"/>
    <p:sldId id="276" r:id="rId8"/>
    <p:sldId id="284" r:id="rId9"/>
    <p:sldId id="278" r:id="rId10"/>
    <p:sldId id="259" r:id="rId11"/>
    <p:sldId id="257" r:id="rId12"/>
    <p:sldId id="262" r:id="rId13"/>
    <p:sldId id="270" r:id="rId14"/>
    <p:sldId id="266" r:id="rId15"/>
    <p:sldId id="267" r:id="rId16"/>
    <p:sldId id="281" r:id="rId17"/>
    <p:sldId id="282" r:id="rId18"/>
    <p:sldId id="283" r:id="rId19"/>
    <p:sldId id="279" r:id="rId20"/>
    <p:sldId id="288" r:id="rId21"/>
    <p:sldId id="289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DEB7-5F5E-4ABC-974E-5578C74EC7A7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487E-BAFB-431C-951D-549858A19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6613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919-4076-4224-B9E1-4279E8E7ED48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46CC-6CC8-4E5C-9143-0666F0D8F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7147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6C44-2EF1-4E65-B4E8-289915D74E6D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175D1-E55C-4F24-9674-A7F7F7E974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8443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13F7-7F9F-42DD-9627-35C9B9F2A4A5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9FB9-9A37-4A58-A1B3-6ACB8FBC81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6032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42963-CE73-49FA-86C0-FE84BA5292E7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B107-AD0B-4739-974C-BEF367369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7499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E31A-B5E4-483F-AFFE-FEB4A03A662A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9FE31-1638-47A7-B867-AE072EFBD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5556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EB3A-82BE-4039-9006-EFD17FC31C2E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78F41-D2C9-4998-B9BC-804E50F2E7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4506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E24E-4EED-4C29-B512-AD0D922FBA2B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21F31-2CCC-469C-813C-FB48E2AD07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264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2AEE-A29C-4DB3-8CDD-23BF591FFF4E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A9113-4423-48B4-8953-27C9F85610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7429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EE25-7885-4A30-B537-CA4D5F45E6B5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7838B-151C-4BC3-8DDC-7E26F3CC00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7805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4B75-7B5E-43F6-BBF8-5479CED780C4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F7543-69A4-4F7E-B3CB-8484E70A2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2791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BC53D-3B23-49F4-A72F-978D4C2C1DD9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FD984-10F6-4E0E-84D9-E20809748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6919E4-F4C8-4735-985F-D608CF33884F}" type="datetimeFigureOut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07.03.2018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262626"/>
                </a:solidFill>
                <a:latin typeface="Impac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906F78-784C-4D67-9C56-5D140E76EE3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64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комплекс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административно-производственного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ул.Энергетиков,50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20170313_114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446" r="22773"/>
          <a:stretch>
            <a:fillRect/>
          </a:stretch>
        </p:blipFill>
        <p:spPr>
          <a:xfrm rot="10800000">
            <a:off x="777270" y="1556792"/>
            <a:ext cx="7539146" cy="3528392"/>
          </a:xfrm>
        </p:spPr>
      </p:pic>
      <p:pic>
        <p:nvPicPr>
          <p:cNvPr id="5" name="Picture 7" descr="11918437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83" y="188640"/>
            <a:ext cx="7635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7270" y="5157192"/>
            <a:ext cx="7539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Ориентировочная стоимость арендной платы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земельного участка составляет 1600000,0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 (без учета НДС).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Ориентировочная стоимость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 торгов в собственность  имущественного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с учетом земельного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составляет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133 610 000,0 руб. с учетом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Контрольно-технический пункт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NKH2NNbwR5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28670"/>
            <a:ext cx="7128792" cy="3724466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4797152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контрольно-технического пункта общей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55,3 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Этажность: 1 этажное здание.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помещений: удовлетворительное.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материал: стены- кирпичные, фундамент – сборные ж/б.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отделка – штукатурка, побелка,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корпус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rnaczVppyq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248472" cy="2736304"/>
          </a:xfrm>
        </p:spPr>
      </p:pic>
      <p:pic>
        <p:nvPicPr>
          <p:cNvPr id="5" name="Содержимое 3" descr="TeqQIs9-N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816424" cy="2664296"/>
          </a:xfrm>
          <a:prstGeom prst="rect">
            <a:avLst/>
          </a:prstGeom>
        </p:spPr>
      </p:pic>
      <p:pic>
        <p:nvPicPr>
          <p:cNvPr id="6" name="Содержимое 3" descr="zFW5tlzQJ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933056"/>
            <a:ext cx="3825008" cy="2160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040" y="3933056"/>
            <a:ext cx="4139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корпуса общей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16217,1 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Этажность: 1 этажное здание.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помещений: удовлетворительное.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материал: стены-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ж/б панели, ж/б колонны,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–ж/б сваи с ж/б ростверком.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отделка – штукатурка, побелка, окраска, керамическая плитка.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склада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MPYHZJjr-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7344816" cy="3795904"/>
          </a:xfrm>
        </p:spPr>
      </p:pic>
      <p:sp>
        <p:nvSpPr>
          <p:cNvPr id="3" name="Прямоугольник 2"/>
          <p:cNvSpPr/>
          <p:nvPr/>
        </p:nvSpPr>
        <p:spPr>
          <a:xfrm>
            <a:off x="1065750" y="465313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склада общей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664,5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Этажность: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этажное здание.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помещений: удовлетворительное.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материал: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стены- профилированное железо по деревянным конструкциям,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бетонный ленточный.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механизированной мойки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bpzn_tB_FoU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3528392" cy="3364995"/>
          </a:xfrm>
        </p:spPr>
      </p:pic>
      <p:sp>
        <p:nvSpPr>
          <p:cNvPr id="3" name="Прямоугольник 2"/>
          <p:cNvSpPr/>
          <p:nvPr/>
        </p:nvSpPr>
        <p:spPr>
          <a:xfrm>
            <a:off x="1187624" y="4365104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механизированной мойки общей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1302,9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Этажность: 1 этажное здание.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помещений: удовлетворительное.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материал: стены-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кирпичные,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сборные ж/б.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отделка – штукатурка, побелка, окраска, керамическая плитка.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ichko-ov\AppData\Local\Microsoft\Windows\Temporary Internet Files\Content.Outlook\Z27UPNET\Лит.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6724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цеха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AXZAGkbh46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8350"/>
            <a:ext cx="3744416" cy="3507873"/>
          </a:xfrm>
        </p:spPr>
      </p:pic>
      <p:sp>
        <p:nvSpPr>
          <p:cNvPr id="3" name="Прямоугольник 2"/>
          <p:cNvSpPr/>
          <p:nvPr/>
        </p:nvSpPr>
        <p:spPr>
          <a:xfrm>
            <a:off x="884975" y="4487178"/>
            <a:ext cx="7575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цеха общей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878,6 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Этажность: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этажное здание.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помещений: удовлетворительное.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материал: стены- кирпичные, фундамент – сборные ж/б.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отделка – штукатурка, побелка,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керамическая плитка, панели, фанера.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kichko-ov\AppData\Local\Microsoft\Windows\Temporary Internet Files\Content.Outlook\Z27UPNET\Лит.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8350"/>
            <a:ext cx="3384376" cy="35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Диспетчерская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5"/>
            <a:ext cx="7200800" cy="35524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KICHKO~1\AppData\Local\Temp\Rar$DI01.462\SAM_9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82" y="888149"/>
            <a:ext cx="7406233" cy="39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0184" y="4826675"/>
            <a:ext cx="7694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диспетчерской общей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Этажность: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этажное здание.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помещений: удовлетворительное.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материал: стены- кирпичные, фундамент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бетонный ленточный.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отделка – штукатурка, побелка,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04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Караульное помещение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480" y="764705"/>
            <a:ext cx="6762911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KICHKO~1\AppData\Local\Temp\Rar$DI10.288\SAM_9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9127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4365104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Караульное помещение общей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16,4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Этажность: 1 этажное здание.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помещений: удовлетворительное.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материал: стены- кирпичные, фундамент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бетонные блоки.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отделка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обои,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166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Топливно-заправочный пункт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849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849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KICHKO~1\AppData\Local\Temp\Rar$DI23.804\SAM_9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98" y="908720"/>
            <a:ext cx="40679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ICHKO~1\AppData\Local\Temp\Rar$DI00.990\SAM_9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8416"/>
            <a:ext cx="3960440" cy="36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3676" y="4797152"/>
            <a:ext cx="8192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топливно-заправочного пункта общей площадью 98,5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Этажность: 1 этажное здание.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помещений: удовлетворительное.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материал: стены- кирпичные, фундамент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сборные ж/б.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отделка – штукатурка,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побелка.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881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 объектов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60840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•Водоснабжение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максимальное потребление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0,468 Гкал/час.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•Водоотведение: центральное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•Теплоснабжение: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ТЭЦ, максимальное потребление 0,617 Гкал/час, отопительные приборы-регистры из гладких труб д=100мм.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 электроснабжения: скрытая/открытая проводка, 2 трансформатора по 400 кВт 91 резервный), разрешенная мощность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кВт.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Вентиляция: естественная, приточно-вытяжная.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23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979613" y="3244850"/>
            <a:ext cx="5121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cs typeface="Times New Roman" pitchFamily="18" charset="0"/>
              </a:rPr>
              <a:t>Спасибо за внимание</a:t>
            </a:r>
            <a:r>
              <a:rPr lang="en-US" altLang="ru-RU" sz="2800" b="1">
                <a:cs typeface="Times New Roman" pitchFamily="18" charset="0"/>
              </a:rPr>
              <a:t>!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xmlns="" val="22567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расположение: особенности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776" y="1052736"/>
            <a:ext cx="8229600" cy="2952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Энергетиков,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052736"/>
            <a:ext cx="74888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618" y="4855358"/>
            <a:ext cx="8470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расположения: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Пермь, ул.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Энергетиков,50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комплекс расположен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Индустриальном районе.  Окружение состоит из производственно-складских объектов. Местность имеет развитую инфраструктуру.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Рабочий стол\Энергетиков,50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42" y="-27384"/>
            <a:ext cx="785732" cy="13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3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Энергетиков,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960440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20170313_114016.jpg"/>
          <p:cNvPicPr>
            <a:picLocks noChangeAspect="1"/>
          </p:cNvPicPr>
          <p:nvPr/>
        </p:nvPicPr>
        <p:blipFill>
          <a:blip r:embed="rId3" cstate="print"/>
          <a:srcRect t="26446" r="22773"/>
          <a:stretch>
            <a:fillRect/>
          </a:stretch>
        </p:blipFill>
        <p:spPr>
          <a:xfrm rot="10800000">
            <a:off x="4860032" y="3365990"/>
            <a:ext cx="3960440" cy="2727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575" y="3365990"/>
            <a:ext cx="4215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Пермь,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ул.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Энергетиков,50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участка: 58 791 кв.м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зданий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,6 кв.м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земельного участка: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59:01:4416018:31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и складские объекты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 вредности,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зона ПК-4: зона производственно-коммунальных объектов IV класса вредности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Отопление: от ТЭЦ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площади участка, его место расположения, предлагается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размещения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базы.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предоставления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имущества: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имущества предлагается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представлению через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аукцион.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Ориентировочная стоимость арендной платы с учетом земельного участка составляет 1 800 000,0 руб. в месяц </a:t>
            </a:r>
            <a:r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НДС).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Ориентировочная стоимость реализации с торгов в собственность с учетом земельного участка составляет 133 610 000,0 руб. с учетом НДС.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145" y="457794"/>
            <a:ext cx="8424936" cy="786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комплекс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административно-производственного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Пермь, ул.Энергетиков,50</a:t>
            </a:r>
            <a:endParaRPr lang="ru-RU" dirty="0"/>
          </a:p>
        </p:txBody>
      </p:sp>
      <p:pic>
        <p:nvPicPr>
          <p:cNvPr id="1027" name="Picture 3" descr="D:\Рабочий стол\Снимок Энергетиков,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09" y="1268761"/>
            <a:ext cx="425079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35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Аэрографический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снимок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местоположения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имущественного </a:t>
            </a:r>
            <a:r>
              <a:rPr lang="en-US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Рабочий стол\Энергетиков,50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8" y="116632"/>
            <a:ext cx="792087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спутн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86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площадью 58791 кв.м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(кадастровый номер: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59:01:4416018:31)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:\сх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275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561263" cy="576262"/>
          </a:xfrm>
        </p:spPr>
        <p:txBody>
          <a:bodyPr/>
          <a:lstStyle/>
          <a:p>
            <a:pPr algn="ctr"/>
            <a:r>
              <a:rPr lang="ru-RU" altLang="ru-RU" sz="2000" dirty="0" smtClean="0">
                <a:latin typeface="+mn-lt"/>
              </a:rPr>
              <a:t>О</a:t>
            </a:r>
            <a:r>
              <a:rPr lang="en-US" altLang="ru-RU" sz="2000" dirty="0" err="1" smtClean="0">
                <a:latin typeface="+mn-lt"/>
              </a:rPr>
              <a:t>писание</a:t>
            </a:r>
            <a:r>
              <a:rPr lang="en-US" altLang="ru-RU" sz="2000" dirty="0" smtClean="0">
                <a:latin typeface="+mn-lt"/>
              </a:rPr>
              <a:t> </a:t>
            </a:r>
            <a:r>
              <a:rPr lang="en-US" altLang="ru-RU" sz="2000" dirty="0" err="1" smtClean="0">
                <a:latin typeface="+mn-lt"/>
              </a:rPr>
              <a:t>местоположения</a:t>
            </a:r>
            <a:r>
              <a:rPr lang="en-US" altLang="ru-RU" sz="2000" dirty="0" smtClean="0">
                <a:latin typeface="+mn-lt"/>
              </a:rPr>
              <a:t> </a:t>
            </a:r>
            <a:r>
              <a:rPr lang="ru-RU" altLang="ru-RU" sz="2000" dirty="0" smtClean="0">
                <a:latin typeface="+mn-lt"/>
              </a:rPr>
              <a:t>имущественного </a:t>
            </a:r>
            <a:r>
              <a:rPr lang="en-US" altLang="ru-RU" sz="2000" dirty="0" err="1" smtClean="0">
                <a:latin typeface="+mn-lt"/>
              </a:rPr>
              <a:t>комплекса</a:t>
            </a:r>
            <a:endParaRPr lang="ru-RU" altLang="ru-RU" sz="2000" dirty="0" smtClean="0">
              <a:latin typeface="+mn-lt"/>
            </a:endParaRP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567976"/>
              </p:ext>
            </p:extLst>
          </p:nvPr>
        </p:nvGraphicFramePr>
        <p:xfrm>
          <a:off x="27337" y="980728"/>
          <a:ext cx="9001125" cy="512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176"/>
                <a:gridCol w="7365949"/>
              </a:tblGrid>
              <a:tr h="3213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Характеристики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Значение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</a:tr>
              <a:tr h="46704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 smtClean="0"/>
                        <a:t>Адрес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 smtClean="0"/>
                        <a:t>Пермский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край</a:t>
                      </a:r>
                      <a:r>
                        <a:rPr lang="en-US" sz="1500" dirty="0" smtClean="0"/>
                        <a:t>,</a:t>
                      </a:r>
                      <a:r>
                        <a:rPr lang="en-US" sz="1500" baseline="0" dirty="0" smtClean="0"/>
                        <a:t> г. </a:t>
                      </a:r>
                      <a:r>
                        <a:rPr lang="en-US" sz="1500" baseline="0" dirty="0" err="1" smtClean="0"/>
                        <a:t>Пермь</a:t>
                      </a:r>
                      <a:r>
                        <a:rPr lang="en-US" sz="1500" baseline="0" dirty="0" smtClean="0"/>
                        <a:t>, </a:t>
                      </a:r>
                      <a:r>
                        <a:rPr lang="ru-RU" sz="1500" baseline="0" dirty="0" smtClean="0"/>
                        <a:t>Индустриальный </a:t>
                      </a:r>
                      <a:r>
                        <a:rPr lang="en-US" sz="1500" baseline="0" dirty="0" err="1" smtClean="0"/>
                        <a:t>район</a:t>
                      </a:r>
                      <a:r>
                        <a:rPr lang="en-US" sz="1500" baseline="0" dirty="0" smtClean="0"/>
                        <a:t>, </a:t>
                      </a:r>
                      <a:r>
                        <a:rPr lang="ru-RU" sz="1500" baseline="0" dirty="0" smtClean="0"/>
                        <a:t>ул.Энергетиков,50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 smtClean="0"/>
                        <a:t>Окружение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Имущественный комплекс расположен в Индустриальном районе. Местность имеет развитую инфраструктуру. 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1" marB="45721"/>
                </a:tc>
              </a:tr>
              <a:tr h="952578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 smtClean="0"/>
                        <a:t>Благоустройство</a:t>
                      </a:r>
                      <a:r>
                        <a:rPr lang="en-US" sz="1500" dirty="0" smtClean="0"/>
                        <a:t> и </a:t>
                      </a:r>
                      <a:r>
                        <a:rPr lang="en-US" sz="1500" dirty="0" err="1" smtClean="0"/>
                        <a:t>расположение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aseline="0" dirty="0" smtClean="0"/>
                        <a:t>Объекты расположены на территории производственной базы. Подъездные пути благоустроены – асфальтовая дорога, условия для подъезда – удобные, условия для парковки – удобные. </a:t>
                      </a:r>
                      <a:endParaRPr lang="en-US" sz="1500" baseline="0" dirty="0" smtClean="0"/>
                    </a:p>
                  </a:txBody>
                  <a:tcPr marL="91446" marR="91446" marT="45721" marB="45721"/>
                </a:tc>
              </a:tr>
              <a:tr h="55097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 smtClean="0"/>
                        <a:t>Инженерная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err="1" smtClean="0"/>
                        <a:t>инфраструктура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 smtClean="0"/>
                        <a:t>Имеется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электроснабжение</a:t>
                      </a:r>
                      <a:r>
                        <a:rPr lang="en-US" sz="1500" baseline="0" dirty="0" smtClean="0"/>
                        <a:t>, </a:t>
                      </a:r>
                      <a:r>
                        <a:rPr lang="en-US" sz="1500" baseline="0" dirty="0" err="1" smtClean="0"/>
                        <a:t>водоснабжение</a:t>
                      </a:r>
                      <a:r>
                        <a:rPr lang="ru-RU" sz="1500" baseline="0" dirty="0" smtClean="0"/>
                        <a:t> (от городской центральной сети)</a:t>
                      </a:r>
                      <a:r>
                        <a:rPr lang="en-US" sz="1500" baseline="0" dirty="0" smtClean="0"/>
                        <a:t>, </a:t>
                      </a:r>
                      <a:r>
                        <a:rPr lang="en-US" sz="1500" baseline="0" dirty="0" err="1" smtClean="0"/>
                        <a:t>канализация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ru-RU" sz="1500" baseline="0" dirty="0" smtClean="0"/>
                        <a:t>(городская сеть), отопление от ТЭЦ.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</a:tr>
              <a:tr h="101011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Т</a:t>
                      </a:r>
                      <a:r>
                        <a:rPr lang="en-US" sz="1500" dirty="0" err="1" smtClean="0"/>
                        <a:t>ранспортная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доступность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Въезд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на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территорию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комплекса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осуществлятся</a:t>
                      </a:r>
                      <a:r>
                        <a:rPr lang="en-US" sz="1500" baseline="0" dirty="0" smtClean="0"/>
                        <a:t> с </a:t>
                      </a:r>
                      <a:r>
                        <a:rPr lang="en-US" sz="1500" baseline="0" dirty="0" err="1" smtClean="0"/>
                        <a:t>асфальтированной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дороги</a:t>
                      </a:r>
                      <a:r>
                        <a:rPr lang="en-US" sz="1500" baseline="0" dirty="0" smtClean="0"/>
                        <a:t>, </a:t>
                      </a:r>
                      <a:r>
                        <a:rPr lang="en-US" sz="1500" baseline="0" dirty="0" err="1" smtClean="0"/>
                        <a:t>идущей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от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ru-RU" sz="1500" baseline="0" dirty="0" err="1" smtClean="0"/>
                        <a:t>ул.Свиязева</a:t>
                      </a:r>
                      <a:r>
                        <a:rPr lang="ru-RU" sz="1500" baseline="0" dirty="0" smtClean="0"/>
                        <a:t>.</a:t>
                      </a:r>
                      <a:endParaRPr lang="en-US" sz="1500" baseline="0" dirty="0" smtClean="0"/>
                    </a:p>
                  </a:txBody>
                  <a:tcPr marL="91446" marR="91446" marT="45721" marB="45721"/>
                </a:tc>
              </a:tr>
              <a:tr h="959198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Интенсивность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движения</a:t>
                      </a:r>
                      <a:r>
                        <a:rPr lang="en-US" sz="1500" dirty="0" smtClean="0"/>
                        <a:t> 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Средняя</a:t>
                      </a:r>
                      <a:r>
                        <a:rPr lang="en-US" sz="1500" dirty="0" smtClean="0"/>
                        <a:t>. </a:t>
                      </a:r>
                      <a:r>
                        <a:rPr lang="en-US" sz="1500" dirty="0" err="1" smtClean="0"/>
                        <a:t>Комплекс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объектов</a:t>
                      </a:r>
                      <a:r>
                        <a:rPr lang="ru-RU" sz="1500" dirty="0" smtClean="0"/>
                        <a:t> расположен рядом с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производственно-складскими объектами и жилой застройкой (преимущественно, частные жилые дома)</a:t>
                      </a:r>
                      <a:endParaRPr lang="ru-RU" sz="1500" dirty="0"/>
                    </a:p>
                  </a:txBody>
                  <a:tcPr marL="91446" marR="91446"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49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50206" cy="6669360"/>
          </a:xfrm>
        </p:spPr>
        <p:txBody>
          <a:bodyPr>
            <a:normAutofit fontScale="77500" lnSpcReduction="20000"/>
          </a:bodyPr>
          <a:lstStyle/>
          <a:p>
            <a:endParaRPr lang="ru-RU" sz="2800" dirty="0"/>
          </a:p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объектов недвижимости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Земельный участок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муниципальной собственности, площадь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58 791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кв.м, категория земель: земли  населенных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пунктов, вид разрешенного использования: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и складские объекты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 вредности.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зона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ПК-4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зона производственно-коммунальных объектов IV класса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вредности.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59:01:4416018:31</a:t>
            </a:r>
          </a:p>
          <a:p>
            <a:pPr marL="0" indent="0" algn="just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 Материально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база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(объекты А, Б-Б5, В, Е, З, И, К, Л, П, Г5, Г6)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складские  помещения  общей  площадью </a:t>
            </a:r>
          </a:p>
          <a:p>
            <a:pPr marL="0" indent="0" algn="just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,6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кв.м: </a:t>
            </a:r>
          </a:p>
          <a:p>
            <a:pPr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здание  административно  –  бытового   корпуса  (лит. А)  площадью </a:t>
            </a:r>
          </a:p>
          <a:p>
            <a:pPr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2770,0 кв.м;</a:t>
            </a:r>
          </a:p>
          <a:p>
            <a:pPr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здание производственного корпуса (лит.Б-Б5) площадью 16217,1 кв.м;</a:t>
            </a:r>
          </a:p>
          <a:p>
            <a:pPr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-механизированная мойка (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лит.В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площадью 1302,9 кв.м;</a:t>
            </a:r>
          </a:p>
          <a:p>
            <a:pPr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-цех по ремонту аккумуляторов (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лит.Д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площадью 878,6 кв.м;</a:t>
            </a:r>
          </a:p>
          <a:p>
            <a:pPr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-контрольно – пропускной пункт (лит. З) площадью 55,3 кв.м;</a:t>
            </a:r>
          </a:p>
          <a:p>
            <a:pPr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-здание склада (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площадью 664,5 кв.м;</a:t>
            </a:r>
          </a:p>
          <a:p>
            <a:pPr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здание павильона (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лит.И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площадью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кв.м; </a:t>
            </a:r>
          </a:p>
          <a:p>
            <a:pPr algn="just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топливно-заправочного пункта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лит.К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площадью 98,5 кв.м;</a:t>
            </a:r>
          </a:p>
          <a:p>
            <a:pPr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здание диспетчерской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лит.Л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площадью 14,3 кв.м;</a:t>
            </a:r>
          </a:p>
          <a:p>
            <a:pPr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караульное помещение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лит.П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площадью 16,4 кв.м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58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u8gULclJ8Y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3950" y="878616"/>
            <a:ext cx="4032449" cy="2478375"/>
          </a:xfrm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816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комплекса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земельного участка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58 791 кв.м</a:t>
            </a:r>
          </a:p>
        </p:txBody>
      </p:sp>
      <p:pic>
        <p:nvPicPr>
          <p:cNvPr id="5" name="Содержимое 3" descr="7AfPX8qmw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4509" y="3613171"/>
            <a:ext cx="3631332" cy="2762726"/>
          </a:xfrm>
          <a:prstGeom prst="rect">
            <a:avLst/>
          </a:prstGeom>
        </p:spPr>
      </p:pic>
      <p:pic>
        <p:nvPicPr>
          <p:cNvPr id="7" name="Содержимое 3" descr="a1ngvF_El4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363" y="3618602"/>
            <a:ext cx="3888432" cy="2757295"/>
          </a:xfrm>
          <a:prstGeom prst="rect">
            <a:avLst/>
          </a:prstGeom>
        </p:spPr>
      </p:pic>
      <p:pic>
        <p:nvPicPr>
          <p:cNvPr id="4098" name="Picture 2" descr="C:\Users\KICHKO~1\AppData\Local\Temp\Rar$DI16.474\SAM_91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904" y="794356"/>
            <a:ext cx="3896095" cy="25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47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основного здания (Лит. А)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20170313_114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446" r="22773"/>
          <a:stretch>
            <a:fillRect/>
          </a:stretch>
        </p:blipFill>
        <p:spPr>
          <a:xfrm rot="10800000">
            <a:off x="971598" y="1052736"/>
            <a:ext cx="7488833" cy="3528392"/>
          </a:xfrm>
        </p:spPr>
      </p:pic>
      <p:sp>
        <p:nvSpPr>
          <p:cNvPr id="5" name="Прямоугольник 4"/>
          <p:cNvSpPr/>
          <p:nvPr/>
        </p:nvSpPr>
        <p:spPr>
          <a:xfrm>
            <a:off x="982284" y="4725144"/>
            <a:ext cx="7694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Административно-бытовой корпус общей площадью 2770,0 кв.м.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Этажность: 4 этажное здание.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помещений: удовлетворительное.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материал: стены-панели, кирпич, перекрытия – ж/б, фундамент –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свайный с монолитным ж/б ростверком.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658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313_103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856132"/>
            <a:ext cx="3816424" cy="2448272"/>
          </a:xfrm>
        </p:spPr>
      </p:pic>
      <p:pic>
        <p:nvPicPr>
          <p:cNvPr id="3" name="Содержимое 3" descr="FLg8weJZS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3670140"/>
            <a:ext cx="3528392" cy="2423156"/>
          </a:xfrm>
          <a:prstGeom prst="rect">
            <a:avLst/>
          </a:prstGeom>
        </p:spPr>
      </p:pic>
      <p:pic>
        <p:nvPicPr>
          <p:cNvPr id="5" name="Содержимое 3" descr="20170313_104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645024"/>
            <a:ext cx="3888432" cy="2376264"/>
          </a:xfrm>
          <a:prstGeom prst="rect">
            <a:avLst/>
          </a:prstGeom>
        </p:spPr>
      </p:pic>
      <p:pic>
        <p:nvPicPr>
          <p:cNvPr id="6" name="Содержимое 3" descr="20170313_114016.jpg"/>
          <p:cNvPicPr>
            <a:picLocks noChangeAspect="1"/>
          </p:cNvPicPr>
          <p:nvPr/>
        </p:nvPicPr>
        <p:blipFill>
          <a:blip r:embed="rId5" cstate="print"/>
          <a:srcRect t="26446" r="22773"/>
          <a:stretch>
            <a:fillRect/>
          </a:stretch>
        </p:blipFill>
        <p:spPr>
          <a:xfrm rot="10800000">
            <a:off x="611560" y="908720"/>
            <a:ext cx="3528392" cy="2448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59" y="394467"/>
            <a:ext cx="7704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Административно-офисное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Лит. А)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275"/>
            <a:ext cx="60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877</TotalTime>
  <Words>907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NewsPrint</vt:lpstr>
      <vt:lpstr> Имущественный комплекс  административно-производственного назначения  г. Пермь, ул.Энергетиков,50</vt:lpstr>
      <vt:lpstr>Территориальное расположение: особенности </vt:lpstr>
      <vt:lpstr>Аэрографический снимок местоположения  имущественного комплекса</vt:lpstr>
      <vt:lpstr>Земельный участок площадью 58791 кв.м  (кадастровый номер: 59:01:4416018:31)</vt:lpstr>
      <vt:lpstr>Описание местоположения имущественного комплекса</vt:lpstr>
      <vt:lpstr>Слайд 6</vt:lpstr>
      <vt:lpstr>Слайд 7</vt:lpstr>
      <vt:lpstr>Описание помещений основного здания (Лит. А) </vt:lpstr>
      <vt:lpstr>Слайд 9</vt:lpstr>
      <vt:lpstr>Контрольно-технический пункт (Лит.З)</vt:lpstr>
      <vt:lpstr>Производственный корпус (Лит.Б)</vt:lpstr>
      <vt:lpstr>Здание склада (Лит.Е)</vt:lpstr>
      <vt:lpstr>Здание механизированной мойки (Лит.В)</vt:lpstr>
      <vt:lpstr>Здание цеха (Лит.Д)</vt:lpstr>
      <vt:lpstr>Диспетчерская (Лит.Л)</vt:lpstr>
      <vt:lpstr>Караульное помещение (Лит.П)</vt:lpstr>
      <vt:lpstr>Топливно-заправочный пункт (Лит.К)</vt:lpstr>
      <vt:lpstr>Техническое обеспечение объектов  </vt:lpstr>
      <vt:lpstr>Слайд 19</vt:lpstr>
      <vt:lpstr>Слайд 20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Энергетиков 50</dc:title>
  <dc:creator>Бирюкова Ю.В.</dc:creator>
  <cp:lastModifiedBy>Zadoreckaya-lm</cp:lastModifiedBy>
  <cp:revision>123</cp:revision>
  <cp:lastPrinted>2017-10-04T06:35:05Z</cp:lastPrinted>
  <dcterms:created xsi:type="dcterms:W3CDTF">2017-09-19T10:44:51Z</dcterms:created>
  <dcterms:modified xsi:type="dcterms:W3CDTF">2018-03-07T07:52:15Z</dcterms:modified>
</cp:coreProperties>
</file>