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8" r:id="rId3"/>
    <p:sldId id="257" r:id="rId4"/>
    <p:sldId id="266" r:id="rId5"/>
    <p:sldId id="269" r:id="rId6"/>
    <p:sldId id="267" r:id="rId7"/>
    <p:sldId id="268" r:id="rId8"/>
    <p:sldId id="270" r:id="rId9"/>
    <p:sldId id="271" r:id="rId10"/>
    <p:sldId id="272" r:id="rId11"/>
    <p:sldId id="273" r:id="rId12"/>
  </p:sldIdLst>
  <p:sldSz cx="9144000" cy="6858000" type="screen4x3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96"/>
    <a:srgbClr val="00376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B421348-64A5-41C7-98D7-5F5209B2AE2D}" type="datetimeFigureOut">
              <a:rPr lang="ru-RU" smtClean="0"/>
              <a:pPr/>
              <a:t>09.07.2014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2CDEFB07-CF43-458C-B906-65CB1559B0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06DD-1629-4B19-8984-9F5974652889}" type="datetimeFigureOut">
              <a:rPr lang="ru-RU" smtClean="0"/>
              <a:pPr/>
              <a:t>09.07.2014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5737C59-D9CC-4458-A60F-26BC08960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06DD-1629-4B19-8984-9F5974652889}" type="datetimeFigureOut">
              <a:rPr lang="ru-RU" smtClean="0"/>
              <a:pPr/>
              <a:t>09.07.2014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C59-D9CC-4458-A60F-26BC08960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06DD-1629-4B19-8984-9F5974652889}" type="datetimeFigureOut">
              <a:rPr lang="ru-RU" smtClean="0"/>
              <a:pPr/>
              <a:t>09.07.2014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C59-D9CC-4458-A60F-26BC08960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06DD-1629-4B19-8984-9F5974652889}" type="datetimeFigureOut">
              <a:rPr lang="ru-RU" smtClean="0"/>
              <a:pPr/>
              <a:t>09.07.2014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5737C59-D9CC-4458-A60F-26BC08960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06DD-1629-4B19-8984-9F5974652889}" type="datetimeFigureOut">
              <a:rPr lang="ru-RU" smtClean="0"/>
              <a:pPr/>
              <a:t>09.07.2014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C59-D9CC-4458-A60F-26BC089607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06DD-1629-4B19-8984-9F5974652889}" type="datetimeFigureOut">
              <a:rPr lang="ru-RU" smtClean="0"/>
              <a:pPr/>
              <a:t>09.07.2014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C59-D9CC-4458-A60F-26BC08960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06DD-1629-4B19-8984-9F5974652889}" type="datetimeFigureOut">
              <a:rPr lang="ru-RU" smtClean="0"/>
              <a:pPr/>
              <a:t>09.07.2014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5737C59-D9CC-4458-A60F-26BC089607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06DD-1629-4B19-8984-9F5974652889}" type="datetimeFigureOut">
              <a:rPr lang="ru-RU" smtClean="0"/>
              <a:pPr/>
              <a:t>09.07.2014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C59-D9CC-4458-A60F-26BC08960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06DD-1629-4B19-8984-9F5974652889}" type="datetimeFigureOut">
              <a:rPr lang="ru-RU" smtClean="0"/>
              <a:pPr/>
              <a:t>09.07.2014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C59-D9CC-4458-A60F-26BC08960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06DD-1629-4B19-8984-9F5974652889}" type="datetimeFigureOut">
              <a:rPr lang="ru-RU" smtClean="0"/>
              <a:pPr/>
              <a:t>09.07.2014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C59-D9CC-4458-A60F-26BC08960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06DD-1629-4B19-8984-9F5974652889}" type="datetimeFigureOut">
              <a:rPr lang="ru-RU" smtClean="0"/>
              <a:pPr/>
              <a:t>09.07.2014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C59-D9CC-4458-A60F-26BC089607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A5F06DD-1629-4B19-8984-9F5974652889}" type="datetimeFigureOut">
              <a:rPr lang="ru-RU" smtClean="0"/>
              <a:pPr/>
              <a:t>09.07.2014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5737C59-D9CC-4458-A60F-26BC089607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мни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0352" y="5733256"/>
            <a:ext cx="1080120" cy="83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эмблема галургии копия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4664"/>
            <a:ext cx="763679" cy="1052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08286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2276872"/>
            <a:ext cx="5366417" cy="35753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7624" y="908720"/>
            <a:ext cx="7255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i="1" dirty="0" smtClean="0">
                <a:latin typeface="Arial" pitchFamily="34" charset="0"/>
                <a:cs typeface="Arial" pitchFamily="34" charset="0"/>
              </a:rPr>
              <a:t>Открытое акционерное общество</a:t>
            </a:r>
          </a:p>
          <a:p>
            <a:pPr algn="ctr"/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Уральский научно-исследовательский и проектный институт </a:t>
            </a:r>
            <a:r>
              <a:rPr lang="ru-RU" sz="1600" i="1" dirty="0" err="1" smtClean="0">
                <a:latin typeface="Arial" pitchFamily="34" charset="0"/>
                <a:cs typeface="Arial" pitchFamily="34" charset="0"/>
              </a:rPr>
              <a:t>галургии</a:t>
            </a:r>
            <a:endParaRPr lang="ru-RU" sz="1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556792"/>
            <a:ext cx="2091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ОАО «</a:t>
            </a:r>
            <a:r>
              <a:rPr lang="ru-RU" b="1" i="1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Галургия</a:t>
            </a:r>
            <a:r>
              <a:rPr lang="ru-RU" b="1" i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b="1" i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рамка2 копия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мни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0352" y="5733256"/>
            <a:ext cx="1080120" cy="83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эмблема галургии копия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4664"/>
            <a:ext cx="763679" cy="1052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рамка2 копия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-36512" y="6597352"/>
            <a:ext cx="306760" cy="288033"/>
          </a:xfrm>
          <a:prstGeom prst="rect">
            <a:avLst/>
          </a:prstGeom>
        </p:spPr>
        <p:txBody>
          <a:bodyPr vert="horz" lIns="36000" tIns="36000" rIns="36000" bIns="3600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fld id="{DA6AC0F0-C169-4F20-84C9-7FB4AAF3194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70000"/>
                <a:buFont typeface="Wingdings 2"/>
                <a:buNone/>
                <a:tabLst/>
                <a:defRPr/>
              </a:pPr>
              <a:t>10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476672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333399"/>
                </a:solidFill>
              </a:rPr>
              <a:t>Объекты генерального проектирования</a:t>
            </a:r>
            <a:endParaRPr lang="ru-RU" sz="1600" b="1" i="1" dirty="0">
              <a:solidFill>
                <a:srgbClr val="33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3520" y="6596390"/>
            <a:ext cx="432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333399"/>
                </a:solidFill>
              </a:rPr>
              <a:t>Выполнено по проектам и разработкам института</a:t>
            </a:r>
            <a:endParaRPr lang="ru-RU" sz="1100" b="1" i="1" dirty="0">
              <a:solidFill>
                <a:srgbClr val="3333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63688" y="5661248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rgbClr val="333399"/>
                </a:solidFill>
              </a:rPr>
              <a:t>Березниковское</a:t>
            </a:r>
            <a:r>
              <a:rPr lang="ru-RU" sz="1600" b="1" i="1" dirty="0" smtClean="0">
                <a:solidFill>
                  <a:srgbClr val="333399"/>
                </a:solidFill>
              </a:rPr>
              <a:t> калийное рудоуправление №4</a:t>
            </a:r>
          </a:p>
          <a:p>
            <a:pPr algn="ctr"/>
            <a:r>
              <a:rPr lang="ru-RU" sz="1600" b="1" i="1" dirty="0" smtClean="0">
                <a:solidFill>
                  <a:srgbClr val="333399"/>
                </a:solidFill>
              </a:rPr>
              <a:t>Расширение </a:t>
            </a:r>
            <a:r>
              <a:rPr lang="ru-RU" sz="1600" b="1" i="1" dirty="0" err="1" smtClean="0">
                <a:solidFill>
                  <a:srgbClr val="333399"/>
                </a:solidFill>
              </a:rPr>
              <a:t>солеотвала</a:t>
            </a:r>
            <a:r>
              <a:rPr lang="ru-RU" sz="1600" b="1" i="1" dirty="0" smtClean="0">
                <a:solidFill>
                  <a:srgbClr val="333399"/>
                </a:solidFill>
              </a:rPr>
              <a:t> (</a:t>
            </a:r>
            <a:r>
              <a:rPr lang="en-US" sz="1600" b="1" i="1" dirty="0" smtClean="0">
                <a:solidFill>
                  <a:srgbClr val="333399"/>
                </a:solidFill>
              </a:rPr>
              <a:t>II</a:t>
            </a:r>
            <a:r>
              <a:rPr lang="ru-RU" sz="1600" b="1" i="1" dirty="0" smtClean="0">
                <a:solidFill>
                  <a:srgbClr val="333399"/>
                </a:solidFill>
              </a:rPr>
              <a:t> очередь)</a:t>
            </a:r>
            <a:endParaRPr lang="ru-RU" sz="1600" b="1" i="1" dirty="0">
              <a:solidFill>
                <a:srgbClr val="333399"/>
              </a:solidFill>
            </a:endParaRPr>
          </a:p>
        </p:txBody>
      </p:sp>
      <p:grpSp>
        <p:nvGrpSpPr>
          <p:cNvPr id="1068" name="Group 44"/>
          <p:cNvGrpSpPr>
            <a:grpSpLocks/>
          </p:cNvGrpSpPr>
          <p:nvPr/>
        </p:nvGrpSpPr>
        <p:grpSpPr bwMode="auto">
          <a:xfrm>
            <a:off x="1331640" y="908720"/>
            <a:ext cx="5904446" cy="4680519"/>
            <a:chOff x="46" y="1921"/>
            <a:chExt cx="11436" cy="9554"/>
          </a:xfrm>
        </p:grpSpPr>
        <p:pic>
          <p:nvPicPr>
            <p:cNvPr id="1069" name="Рисунок 1"/>
            <p:cNvPicPr>
              <a:picLocks noChangeAspect="1" noChangeArrowheads="1"/>
            </p:cNvPicPr>
            <p:nvPr/>
          </p:nvPicPr>
          <p:blipFill>
            <a:blip r:embed="rId5" cstate="print"/>
            <a:srcRect l="27667" t="19267" r="8800" b="2435"/>
            <a:stretch>
              <a:fillRect/>
            </a:stretch>
          </p:blipFill>
          <p:spPr bwMode="auto">
            <a:xfrm>
              <a:off x="1350" y="1921"/>
              <a:ext cx="9714" cy="9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3573" y="3765"/>
              <a:ext cx="6158" cy="3113"/>
            </a:xfrm>
            <a:custGeom>
              <a:avLst/>
              <a:gdLst/>
              <a:ahLst/>
              <a:cxnLst>
                <a:cxn ang="0">
                  <a:pos x="3326" y="292"/>
                </a:cxn>
                <a:cxn ang="0">
                  <a:pos x="2909" y="196"/>
                </a:cxn>
                <a:cxn ang="0">
                  <a:pos x="2598" y="55"/>
                </a:cxn>
                <a:cxn ang="0">
                  <a:pos x="2433" y="19"/>
                </a:cxn>
                <a:cxn ang="0">
                  <a:pos x="2200" y="0"/>
                </a:cxn>
                <a:cxn ang="0">
                  <a:pos x="1991" y="12"/>
                </a:cxn>
                <a:cxn ang="0">
                  <a:pos x="1771" y="49"/>
                </a:cxn>
                <a:cxn ang="0">
                  <a:pos x="1268" y="178"/>
                </a:cxn>
                <a:cxn ang="0">
                  <a:pos x="913" y="343"/>
                </a:cxn>
                <a:cxn ang="0">
                  <a:pos x="441" y="527"/>
                </a:cxn>
                <a:cxn ang="0">
                  <a:pos x="227" y="625"/>
                </a:cxn>
                <a:cxn ang="0">
                  <a:pos x="0" y="1060"/>
                </a:cxn>
                <a:cxn ang="0">
                  <a:pos x="2813" y="3064"/>
                </a:cxn>
                <a:cxn ang="0">
                  <a:pos x="3572" y="3107"/>
                </a:cxn>
                <a:cxn ang="0">
                  <a:pos x="3787" y="3113"/>
                </a:cxn>
                <a:cxn ang="0">
                  <a:pos x="3952" y="2911"/>
                </a:cxn>
                <a:cxn ang="0">
                  <a:pos x="4136" y="2794"/>
                </a:cxn>
                <a:cxn ang="0">
                  <a:pos x="4485" y="2923"/>
                </a:cxn>
                <a:cxn ang="0">
                  <a:pos x="5049" y="2923"/>
                </a:cxn>
                <a:cxn ang="0">
                  <a:pos x="5319" y="2770"/>
                </a:cxn>
                <a:cxn ang="0">
                  <a:pos x="5588" y="2378"/>
                </a:cxn>
                <a:cxn ang="0">
                  <a:pos x="5472" y="2090"/>
                </a:cxn>
                <a:cxn ang="0">
                  <a:pos x="5539" y="1998"/>
                </a:cxn>
                <a:cxn ang="0">
                  <a:pos x="5729" y="1869"/>
                </a:cxn>
                <a:cxn ang="0">
                  <a:pos x="5815" y="1838"/>
                </a:cxn>
                <a:cxn ang="0">
                  <a:pos x="5888" y="1826"/>
                </a:cxn>
                <a:cxn ang="0">
                  <a:pos x="6078" y="1851"/>
                </a:cxn>
                <a:cxn ang="0">
                  <a:pos x="6134" y="1875"/>
                </a:cxn>
                <a:cxn ang="0">
                  <a:pos x="6158" y="1814"/>
                </a:cxn>
                <a:cxn ang="0">
                  <a:pos x="6078" y="1765"/>
                </a:cxn>
                <a:cxn ang="0">
                  <a:pos x="6036" y="1759"/>
                </a:cxn>
                <a:cxn ang="0">
                  <a:pos x="5974" y="1783"/>
                </a:cxn>
                <a:cxn ang="0">
                  <a:pos x="5748" y="1759"/>
                </a:cxn>
                <a:cxn ang="0">
                  <a:pos x="5662" y="1740"/>
                </a:cxn>
                <a:cxn ang="0">
                  <a:pos x="5613" y="1685"/>
                </a:cxn>
                <a:cxn ang="0">
                  <a:pos x="5570" y="1593"/>
                </a:cxn>
                <a:cxn ang="0">
                  <a:pos x="5176" y="1354"/>
                </a:cxn>
                <a:cxn ang="0">
                  <a:pos x="5055" y="1262"/>
                </a:cxn>
                <a:cxn ang="0">
                  <a:pos x="4902" y="1115"/>
                </a:cxn>
                <a:cxn ang="0">
                  <a:pos x="4565" y="705"/>
                </a:cxn>
                <a:cxn ang="0">
                  <a:pos x="4473" y="607"/>
                </a:cxn>
                <a:cxn ang="0">
                  <a:pos x="4332" y="539"/>
                </a:cxn>
                <a:cxn ang="0">
                  <a:pos x="4069" y="387"/>
                </a:cxn>
                <a:cxn ang="0">
                  <a:pos x="3836" y="387"/>
                </a:cxn>
                <a:cxn ang="0">
                  <a:pos x="3707" y="387"/>
                </a:cxn>
                <a:cxn ang="0">
                  <a:pos x="3597" y="356"/>
                </a:cxn>
                <a:cxn ang="0">
                  <a:pos x="3326" y="292"/>
                </a:cxn>
              </a:cxnLst>
              <a:rect l="0" t="0" r="r" b="b"/>
              <a:pathLst>
                <a:path w="6158" h="3113">
                  <a:moveTo>
                    <a:pt x="3326" y="292"/>
                  </a:moveTo>
                  <a:lnTo>
                    <a:pt x="2909" y="196"/>
                  </a:lnTo>
                  <a:lnTo>
                    <a:pt x="2598" y="55"/>
                  </a:lnTo>
                  <a:lnTo>
                    <a:pt x="2433" y="19"/>
                  </a:lnTo>
                  <a:lnTo>
                    <a:pt x="2200" y="0"/>
                  </a:lnTo>
                  <a:lnTo>
                    <a:pt x="1991" y="12"/>
                  </a:lnTo>
                  <a:lnTo>
                    <a:pt x="1771" y="49"/>
                  </a:lnTo>
                  <a:lnTo>
                    <a:pt x="1268" y="178"/>
                  </a:lnTo>
                  <a:lnTo>
                    <a:pt x="913" y="343"/>
                  </a:lnTo>
                  <a:lnTo>
                    <a:pt x="441" y="527"/>
                  </a:lnTo>
                  <a:lnTo>
                    <a:pt x="227" y="625"/>
                  </a:lnTo>
                  <a:lnTo>
                    <a:pt x="0" y="1060"/>
                  </a:lnTo>
                  <a:lnTo>
                    <a:pt x="2813" y="3064"/>
                  </a:lnTo>
                  <a:lnTo>
                    <a:pt x="3572" y="3107"/>
                  </a:lnTo>
                  <a:lnTo>
                    <a:pt x="3787" y="3113"/>
                  </a:lnTo>
                  <a:lnTo>
                    <a:pt x="3952" y="2911"/>
                  </a:lnTo>
                  <a:lnTo>
                    <a:pt x="4136" y="2794"/>
                  </a:lnTo>
                  <a:lnTo>
                    <a:pt x="4485" y="2923"/>
                  </a:lnTo>
                  <a:lnTo>
                    <a:pt x="5049" y="2923"/>
                  </a:lnTo>
                  <a:lnTo>
                    <a:pt x="5319" y="2770"/>
                  </a:lnTo>
                  <a:lnTo>
                    <a:pt x="5588" y="2378"/>
                  </a:lnTo>
                  <a:lnTo>
                    <a:pt x="5472" y="2090"/>
                  </a:lnTo>
                  <a:lnTo>
                    <a:pt x="5539" y="1998"/>
                  </a:lnTo>
                  <a:lnTo>
                    <a:pt x="5729" y="1869"/>
                  </a:lnTo>
                  <a:lnTo>
                    <a:pt x="5815" y="1838"/>
                  </a:lnTo>
                  <a:lnTo>
                    <a:pt x="5888" y="1826"/>
                  </a:lnTo>
                  <a:lnTo>
                    <a:pt x="6078" y="1851"/>
                  </a:lnTo>
                  <a:lnTo>
                    <a:pt x="6134" y="1875"/>
                  </a:lnTo>
                  <a:lnTo>
                    <a:pt x="6158" y="1814"/>
                  </a:lnTo>
                  <a:lnTo>
                    <a:pt x="6078" y="1765"/>
                  </a:lnTo>
                  <a:lnTo>
                    <a:pt x="6036" y="1759"/>
                  </a:lnTo>
                  <a:lnTo>
                    <a:pt x="5974" y="1783"/>
                  </a:lnTo>
                  <a:lnTo>
                    <a:pt x="5748" y="1759"/>
                  </a:lnTo>
                  <a:lnTo>
                    <a:pt x="5662" y="1740"/>
                  </a:lnTo>
                  <a:lnTo>
                    <a:pt x="5613" y="1685"/>
                  </a:lnTo>
                  <a:lnTo>
                    <a:pt x="5570" y="1593"/>
                  </a:lnTo>
                  <a:lnTo>
                    <a:pt x="5176" y="1354"/>
                  </a:lnTo>
                  <a:lnTo>
                    <a:pt x="5055" y="1262"/>
                  </a:lnTo>
                  <a:lnTo>
                    <a:pt x="4902" y="1115"/>
                  </a:lnTo>
                  <a:lnTo>
                    <a:pt x="4565" y="705"/>
                  </a:lnTo>
                  <a:lnTo>
                    <a:pt x="4473" y="607"/>
                  </a:lnTo>
                  <a:lnTo>
                    <a:pt x="4332" y="539"/>
                  </a:lnTo>
                  <a:lnTo>
                    <a:pt x="4069" y="387"/>
                  </a:lnTo>
                  <a:lnTo>
                    <a:pt x="3836" y="387"/>
                  </a:lnTo>
                  <a:lnTo>
                    <a:pt x="3707" y="387"/>
                  </a:lnTo>
                  <a:lnTo>
                    <a:pt x="3597" y="356"/>
                  </a:lnTo>
                  <a:lnTo>
                    <a:pt x="3326" y="292"/>
                  </a:lnTo>
                  <a:close/>
                </a:path>
              </a:pathLst>
            </a:custGeom>
            <a:noFill/>
            <a:ln w="12700" cap="flat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1503" y="4772"/>
              <a:ext cx="2285" cy="4034"/>
            </a:xfrm>
            <a:custGeom>
              <a:avLst/>
              <a:gdLst/>
              <a:ahLst/>
              <a:cxnLst>
                <a:cxn ang="0">
                  <a:pos x="2285" y="0"/>
                </a:cxn>
                <a:cxn ang="0">
                  <a:pos x="2065" y="54"/>
                </a:cxn>
                <a:cxn ang="0">
                  <a:pos x="1936" y="40"/>
                </a:cxn>
                <a:cxn ang="0">
                  <a:pos x="1855" y="54"/>
                </a:cxn>
                <a:cxn ang="0">
                  <a:pos x="958" y="1364"/>
                </a:cxn>
                <a:cxn ang="0">
                  <a:pos x="0" y="2804"/>
                </a:cxn>
                <a:cxn ang="0">
                  <a:pos x="211" y="4034"/>
                </a:cxn>
              </a:cxnLst>
              <a:rect l="0" t="0" r="r" b="b"/>
              <a:pathLst>
                <a:path w="2285" h="4034">
                  <a:moveTo>
                    <a:pt x="2285" y="0"/>
                  </a:moveTo>
                  <a:lnTo>
                    <a:pt x="2065" y="54"/>
                  </a:lnTo>
                  <a:lnTo>
                    <a:pt x="1936" y="40"/>
                  </a:lnTo>
                  <a:lnTo>
                    <a:pt x="1855" y="54"/>
                  </a:lnTo>
                  <a:lnTo>
                    <a:pt x="958" y="1364"/>
                  </a:lnTo>
                  <a:lnTo>
                    <a:pt x="0" y="2804"/>
                  </a:lnTo>
                  <a:lnTo>
                    <a:pt x="211" y="4034"/>
                  </a:lnTo>
                </a:path>
              </a:pathLst>
            </a:custGeom>
            <a:noFill/>
            <a:ln w="19050" cap="flat">
              <a:solidFill>
                <a:srgbClr val="FFC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02" y="6210"/>
              <a:ext cx="1368" cy="1164"/>
            </a:xfrm>
            <a:custGeom>
              <a:avLst/>
              <a:gdLst/>
              <a:ahLst/>
              <a:cxnLst>
                <a:cxn ang="0">
                  <a:pos x="120" y="24"/>
                </a:cxn>
                <a:cxn ang="0">
                  <a:pos x="0" y="216"/>
                </a:cxn>
                <a:cxn ang="0">
                  <a:pos x="564" y="684"/>
                </a:cxn>
                <a:cxn ang="0">
                  <a:pos x="1044" y="1032"/>
                </a:cxn>
                <a:cxn ang="0">
                  <a:pos x="1368" y="1164"/>
                </a:cxn>
                <a:cxn ang="0">
                  <a:pos x="1332" y="1020"/>
                </a:cxn>
                <a:cxn ang="0">
                  <a:pos x="1188" y="804"/>
                </a:cxn>
                <a:cxn ang="0">
                  <a:pos x="948" y="577"/>
                </a:cxn>
                <a:cxn ang="0">
                  <a:pos x="600" y="324"/>
                </a:cxn>
                <a:cxn ang="0">
                  <a:pos x="204" y="0"/>
                </a:cxn>
                <a:cxn ang="0">
                  <a:pos x="120" y="24"/>
                </a:cxn>
              </a:cxnLst>
              <a:rect l="0" t="0" r="r" b="b"/>
              <a:pathLst>
                <a:path w="1368" h="1164">
                  <a:moveTo>
                    <a:pt x="120" y="24"/>
                  </a:moveTo>
                  <a:lnTo>
                    <a:pt x="0" y="216"/>
                  </a:lnTo>
                  <a:lnTo>
                    <a:pt x="564" y="684"/>
                  </a:lnTo>
                  <a:lnTo>
                    <a:pt x="1044" y="1032"/>
                  </a:lnTo>
                  <a:lnTo>
                    <a:pt x="1368" y="1164"/>
                  </a:lnTo>
                  <a:lnTo>
                    <a:pt x="1332" y="1020"/>
                  </a:lnTo>
                  <a:lnTo>
                    <a:pt x="1188" y="804"/>
                  </a:lnTo>
                  <a:lnTo>
                    <a:pt x="948" y="577"/>
                  </a:lnTo>
                  <a:lnTo>
                    <a:pt x="600" y="324"/>
                  </a:lnTo>
                  <a:lnTo>
                    <a:pt x="204" y="0"/>
                  </a:lnTo>
                  <a:lnTo>
                    <a:pt x="120" y="24"/>
                  </a:lnTo>
                  <a:close/>
                </a:path>
              </a:pathLst>
            </a:custGeom>
            <a:noFill/>
            <a:ln w="12700" cap="flat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" y="4155"/>
              <a:ext cx="3527" cy="7143"/>
            </a:xfrm>
            <a:custGeom>
              <a:avLst/>
              <a:gdLst/>
              <a:ahLst/>
              <a:cxnLst>
                <a:cxn ang="0">
                  <a:pos x="3527" y="541"/>
                </a:cxn>
                <a:cxn ang="0">
                  <a:pos x="3300" y="517"/>
                </a:cxn>
                <a:cxn ang="0">
                  <a:pos x="3054" y="198"/>
                </a:cxn>
                <a:cxn ang="0">
                  <a:pos x="2878" y="85"/>
                </a:cxn>
                <a:cxn ang="0">
                  <a:pos x="2712" y="0"/>
                </a:cxn>
                <a:cxn ang="0">
                  <a:pos x="2460" y="0"/>
                </a:cxn>
                <a:cxn ang="0">
                  <a:pos x="2280" y="0"/>
                </a:cxn>
                <a:cxn ang="0">
                  <a:pos x="2292" y="133"/>
                </a:cxn>
                <a:cxn ang="0">
                  <a:pos x="2268" y="301"/>
                </a:cxn>
                <a:cxn ang="0">
                  <a:pos x="1572" y="1873"/>
                </a:cxn>
                <a:cxn ang="0">
                  <a:pos x="852" y="3525"/>
                </a:cxn>
                <a:cxn ang="0">
                  <a:pos x="315" y="4717"/>
                </a:cxn>
                <a:cxn ang="0">
                  <a:pos x="0" y="5701"/>
                </a:cxn>
                <a:cxn ang="0">
                  <a:pos x="72" y="6064"/>
                </a:cxn>
                <a:cxn ang="0">
                  <a:pos x="315" y="6301"/>
                </a:cxn>
                <a:cxn ang="0">
                  <a:pos x="792" y="6505"/>
                </a:cxn>
                <a:cxn ang="0">
                  <a:pos x="1104" y="6638"/>
                </a:cxn>
                <a:cxn ang="0">
                  <a:pos x="1402" y="6793"/>
                </a:cxn>
                <a:cxn ang="0">
                  <a:pos x="1236" y="7143"/>
                </a:cxn>
              </a:cxnLst>
              <a:rect l="0" t="0" r="r" b="b"/>
              <a:pathLst>
                <a:path w="3527" h="7143">
                  <a:moveTo>
                    <a:pt x="3527" y="541"/>
                  </a:moveTo>
                  <a:lnTo>
                    <a:pt x="3300" y="517"/>
                  </a:lnTo>
                  <a:lnTo>
                    <a:pt x="3054" y="198"/>
                  </a:lnTo>
                  <a:lnTo>
                    <a:pt x="2878" y="85"/>
                  </a:lnTo>
                  <a:lnTo>
                    <a:pt x="2712" y="0"/>
                  </a:lnTo>
                  <a:lnTo>
                    <a:pt x="2460" y="0"/>
                  </a:lnTo>
                  <a:lnTo>
                    <a:pt x="2280" y="0"/>
                  </a:lnTo>
                  <a:lnTo>
                    <a:pt x="2292" y="133"/>
                  </a:lnTo>
                  <a:lnTo>
                    <a:pt x="2268" y="301"/>
                  </a:lnTo>
                  <a:lnTo>
                    <a:pt x="1572" y="1873"/>
                  </a:lnTo>
                  <a:lnTo>
                    <a:pt x="852" y="3525"/>
                  </a:lnTo>
                  <a:lnTo>
                    <a:pt x="315" y="4717"/>
                  </a:lnTo>
                  <a:lnTo>
                    <a:pt x="0" y="5701"/>
                  </a:lnTo>
                  <a:lnTo>
                    <a:pt x="72" y="6064"/>
                  </a:lnTo>
                  <a:lnTo>
                    <a:pt x="315" y="6301"/>
                  </a:lnTo>
                  <a:lnTo>
                    <a:pt x="792" y="6505"/>
                  </a:lnTo>
                  <a:lnTo>
                    <a:pt x="1104" y="6638"/>
                  </a:lnTo>
                  <a:lnTo>
                    <a:pt x="1402" y="6793"/>
                  </a:lnTo>
                  <a:lnTo>
                    <a:pt x="1236" y="7143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74" name="Group 50"/>
            <p:cNvGrpSpPr>
              <a:grpSpLocks/>
            </p:cNvGrpSpPr>
            <p:nvPr/>
          </p:nvGrpSpPr>
          <p:grpSpPr bwMode="auto">
            <a:xfrm>
              <a:off x="10411" y="9714"/>
              <a:ext cx="653" cy="1761"/>
              <a:chOff x="15429" y="8933"/>
              <a:chExt cx="653" cy="1761"/>
            </a:xfrm>
          </p:grpSpPr>
          <p:sp>
            <p:nvSpPr>
              <p:cNvPr id="1075" name="AutoShape 51"/>
              <p:cNvSpPr>
                <a:spLocks noChangeArrowheads="1"/>
              </p:cNvSpPr>
              <p:nvPr/>
            </p:nvSpPr>
            <p:spPr bwMode="auto">
              <a:xfrm>
                <a:off x="15429" y="9874"/>
                <a:ext cx="653" cy="122"/>
              </a:xfrm>
              <a:prstGeom prst="flowChartSor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6" name="AutoShape 52"/>
              <p:cNvSpPr>
                <a:spLocks noChangeArrowheads="1"/>
              </p:cNvSpPr>
              <p:nvPr/>
            </p:nvSpPr>
            <p:spPr bwMode="auto">
              <a:xfrm>
                <a:off x="15682" y="9176"/>
                <a:ext cx="146" cy="756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3366FF"/>
                  </a:gs>
                  <a:gs pos="50000">
                    <a:srgbClr val="3366FF">
                      <a:gamma/>
                      <a:shade val="46275"/>
                      <a:invGamma/>
                    </a:srgbClr>
                  </a:gs>
                  <a:gs pos="100000">
                    <a:srgbClr val="3366FF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7" name="Rectangle 53"/>
              <p:cNvSpPr>
                <a:spLocks noChangeArrowheads="1"/>
              </p:cNvSpPr>
              <p:nvPr/>
            </p:nvSpPr>
            <p:spPr bwMode="auto">
              <a:xfrm>
                <a:off x="15605" y="8933"/>
                <a:ext cx="292" cy="236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ea typeface="Times New Roman" pitchFamily="18" charset="0"/>
                  </a:rPr>
                  <a:t>С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78" name="AutoShape 54"/>
              <p:cNvSpPr>
                <a:spLocks noChangeArrowheads="1"/>
              </p:cNvSpPr>
              <p:nvPr/>
            </p:nvSpPr>
            <p:spPr bwMode="auto">
              <a:xfrm flipV="1">
                <a:off x="15682" y="9939"/>
                <a:ext cx="146" cy="755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F0000"/>
                  </a:gs>
                  <a:gs pos="50000">
                    <a:srgbClr val="FF0000">
                      <a:gamma/>
                      <a:shade val="46275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cxnSp>
          <p:nvCxnSpPr>
            <p:cNvPr id="1079" name="AutoShape 55"/>
            <p:cNvCxnSpPr>
              <a:cxnSpLocks noChangeShapeType="1"/>
            </p:cNvCxnSpPr>
            <p:nvPr/>
          </p:nvCxnSpPr>
          <p:spPr bwMode="auto">
            <a:xfrm flipH="1">
              <a:off x="5910" y="3007"/>
              <a:ext cx="581" cy="122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80" name="Text Box 56"/>
            <p:cNvSpPr txBox="1">
              <a:spLocks noChangeArrowheads="1"/>
            </p:cNvSpPr>
            <p:nvPr/>
          </p:nvSpPr>
          <p:spPr bwMode="auto">
            <a:xfrm>
              <a:off x="6137" y="2362"/>
              <a:ext cx="4090" cy="88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</a:rPr>
                <a:t>Искусственный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</a:rPr>
                <a:t>противофильтрационный экран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1358" y="6304"/>
              <a:ext cx="5381" cy="5097"/>
            </a:xfrm>
            <a:custGeom>
              <a:avLst/>
              <a:gdLst/>
              <a:ahLst/>
              <a:cxnLst>
                <a:cxn ang="0">
                  <a:pos x="0" y="5059"/>
                </a:cxn>
                <a:cxn ang="0">
                  <a:pos x="56" y="5074"/>
                </a:cxn>
                <a:cxn ang="0">
                  <a:pos x="72" y="5074"/>
                </a:cxn>
                <a:cxn ang="0">
                  <a:pos x="320" y="5097"/>
                </a:cxn>
                <a:cxn ang="0">
                  <a:pos x="488" y="4893"/>
                </a:cxn>
                <a:cxn ang="0">
                  <a:pos x="1100" y="4053"/>
                </a:cxn>
                <a:cxn ang="0">
                  <a:pos x="1566" y="3537"/>
                </a:cxn>
                <a:cxn ang="0">
                  <a:pos x="2084" y="3213"/>
                </a:cxn>
                <a:cxn ang="0">
                  <a:pos x="2828" y="2913"/>
                </a:cxn>
                <a:cxn ang="0">
                  <a:pos x="3344" y="2601"/>
                </a:cxn>
                <a:cxn ang="0">
                  <a:pos x="4724" y="2313"/>
                </a:cxn>
                <a:cxn ang="0">
                  <a:pos x="5381" y="2085"/>
                </a:cxn>
                <a:cxn ang="0">
                  <a:pos x="5216" y="1249"/>
                </a:cxn>
                <a:cxn ang="0">
                  <a:pos x="5124" y="1079"/>
                </a:cxn>
                <a:cxn ang="0">
                  <a:pos x="4316" y="981"/>
                </a:cxn>
                <a:cxn ang="0">
                  <a:pos x="4004" y="574"/>
                </a:cxn>
                <a:cxn ang="0">
                  <a:pos x="3236" y="0"/>
                </a:cxn>
              </a:cxnLst>
              <a:rect l="0" t="0" r="r" b="b"/>
              <a:pathLst>
                <a:path w="5381" h="5097">
                  <a:moveTo>
                    <a:pt x="0" y="5059"/>
                  </a:moveTo>
                  <a:lnTo>
                    <a:pt x="56" y="5074"/>
                  </a:lnTo>
                  <a:lnTo>
                    <a:pt x="72" y="5074"/>
                  </a:lnTo>
                  <a:lnTo>
                    <a:pt x="320" y="5097"/>
                  </a:lnTo>
                  <a:lnTo>
                    <a:pt x="488" y="4893"/>
                  </a:lnTo>
                  <a:lnTo>
                    <a:pt x="1100" y="4053"/>
                  </a:lnTo>
                  <a:lnTo>
                    <a:pt x="1566" y="3537"/>
                  </a:lnTo>
                  <a:lnTo>
                    <a:pt x="2084" y="3213"/>
                  </a:lnTo>
                  <a:lnTo>
                    <a:pt x="2828" y="2913"/>
                  </a:lnTo>
                  <a:lnTo>
                    <a:pt x="3344" y="2601"/>
                  </a:lnTo>
                  <a:lnTo>
                    <a:pt x="4724" y="2313"/>
                  </a:lnTo>
                  <a:lnTo>
                    <a:pt x="5381" y="2085"/>
                  </a:lnTo>
                  <a:lnTo>
                    <a:pt x="5216" y="1249"/>
                  </a:lnTo>
                  <a:lnTo>
                    <a:pt x="5124" y="1079"/>
                  </a:lnTo>
                  <a:lnTo>
                    <a:pt x="4316" y="981"/>
                  </a:lnTo>
                  <a:lnTo>
                    <a:pt x="4004" y="574"/>
                  </a:lnTo>
                  <a:lnTo>
                    <a:pt x="3236" y="0"/>
                  </a:lnTo>
                </a:path>
              </a:pathLst>
            </a:custGeom>
            <a:noFill/>
            <a:ln w="19050" cap="flat">
              <a:solidFill>
                <a:srgbClr val="FFC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1082" name="AutoShape 58"/>
            <p:cNvCxnSpPr>
              <a:cxnSpLocks noChangeShapeType="1"/>
            </p:cNvCxnSpPr>
            <p:nvPr/>
          </p:nvCxnSpPr>
          <p:spPr bwMode="auto">
            <a:xfrm>
              <a:off x="3278" y="3641"/>
              <a:ext cx="827" cy="95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83" name="Text Box 59"/>
            <p:cNvSpPr txBox="1">
              <a:spLocks noChangeArrowheads="1"/>
            </p:cNvSpPr>
            <p:nvPr/>
          </p:nvSpPr>
          <p:spPr bwMode="auto">
            <a:xfrm>
              <a:off x="1580" y="3276"/>
              <a:ext cx="1880" cy="4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</a:rPr>
                <a:t>Рассолосборник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84" name="AutoShape 60"/>
            <p:cNvCxnSpPr>
              <a:cxnSpLocks noChangeShapeType="1"/>
            </p:cNvCxnSpPr>
            <p:nvPr/>
          </p:nvCxnSpPr>
          <p:spPr bwMode="auto">
            <a:xfrm flipH="1">
              <a:off x="6137" y="3641"/>
              <a:ext cx="1826" cy="12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85" name="Text Box 61"/>
            <p:cNvSpPr txBox="1">
              <a:spLocks noChangeArrowheads="1"/>
            </p:cNvSpPr>
            <p:nvPr/>
          </p:nvSpPr>
          <p:spPr bwMode="auto">
            <a:xfrm>
              <a:off x="7856" y="3391"/>
              <a:ext cx="2558" cy="4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</a:rPr>
                <a:t>Дренажный коллектор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86" name="AutoShape 62"/>
            <p:cNvCxnSpPr>
              <a:cxnSpLocks noChangeShapeType="1"/>
            </p:cNvCxnSpPr>
            <p:nvPr/>
          </p:nvCxnSpPr>
          <p:spPr bwMode="auto">
            <a:xfrm flipH="1">
              <a:off x="7307" y="4155"/>
              <a:ext cx="1419" cy="9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87" name="AutoShape 63"/>
            <p:cNvCxnSpPr>
              <a:cxnSpLocks noChangeShapeType="1"/>
            </p:cNvCxnSpPr>
            <p:nvPr/>
          </p:nvCxnSpPr>
          <p:spPr bwMode="auto">
            <a:xfrm flipH="1">
              <a:off x="6822" y="4232"/>
              <a:ext cx="1815" cy="21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88" name="Text Box 64"/>
            <p:cNvSpPr txBox="1">
              <a:spLocks noChangeArrowheads="1"/>
            </p:cNvSpPr>
            <p:nvPr/>
          </p:nvSpPr>
          <p:spPr bwMode="auto">
            <a:xfrm>
              <a:off x="8637" y="3993"/>
              <a:ext cx="1869" cy="42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</a:rPr>
                <a:t>Рядовые дрены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89" name="AutoShape 65"/>
            <p:cNvCxnSpPr>
              <a:cxnSpLocks noChangeShapeType="1"/>
            </p:cNvCxnSpPr>
            <p:nvPr/>
          </p:nvCxnSpPr>
          <p:spPr bwMode="auto">
            <a:xfrm flipH="1" flipV="1">
              <a:off x="8571" y="6304"/>
              <a:ext cx="968" cy="96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90" name="Text Box 66"/>
            <p:cNvSpPr txBox="1">
              <a:spLocks noChangeArrowheads="1"/>
            </p:cNvSpPr>
            <p:nvPr/>
          </p:nvSpPr>
          <p:spPr bwMode="auto">
            <a:xfrm>
              <a:off x="9539" y="7062"/>
              <a:ext cx="1943" cy="4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</a:rPr>
                <a:t>Ливнесборник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мни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0352" y="5733256"/>
            <a:ext cx="1080120" cy="83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эмблема галургии копия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4664"/>
            <a:ext cx="763679" cy="1052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рамка2 копия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-36512" y="6597352"/>
            <a:ext cx="306760" cy="288033"/>
          </a:xfrm>
          <a:prstGeom prst="rect">
            <a:avLst/>
          </a:prstGeom>
        </p:spPr>
        <p:txBody>
          <a:bodyPr vert="horz" lIns="36000" tIns="36000" rIns="36000" bIns="3600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fld id="{DA6AC0F0-C169-4F20-84C9-7FB4AAF3194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70000"/>
                <a:buFont typeface="Wingdings 2"/>
                <a:buNone/>
                <a:tabLst/>
                <a:defRPr/>
              </a:pPr>
              <a:t>11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476672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333399"/>
                </a:solidFill>
              </a:rPr>
              <a:t>Объекты генерального проектирования</a:t>
            </a:r>
            <a:endParaRPr lang="ru-RU" sz="1600" b="1" i="1" dirty="0">
              <a:solidFill>
                <a:srgbClr val="33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3520" y="6596390"/>
            <a:ext cx="432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333399"/>
                </a:solidFill>
              </a:rPr>
              <a:t>Выполнено по проектам и разработкам института</a:t>
            </a:r>
            <a:endParaRPr lang="ru-RU" sz="1100" b="1" i="1" dirty="0">
              <a:solidFill>
                <a:srgbClr val="3333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7704" y="5589240"/>
            <a:ext cx="5544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333399"/>
                </a:solidFill>
              </a:rPr>
              <a:t>Склад </a:t>
            </a:r>
            <a:r>
              <a:rPr lang="ru-RU" sz="1600" b="1" i="1" dirty="0" err="1" smtClean="0">
                <a:solidFill>
                  <a:srgbClr val="333399"/>
                </a:solidFill>
              </a:rPr>
              <a:t>сильвинитовой</a:t>
            </a:r>
            <a:r>
              <a:rPr lang="ru-RU" sz="1600" b="1" i="1" dirty="0" smtClean="0">
                <a:solidFill>
                  <a:srgbClr val="333399"/>
                </a:solidFill>
              </a:rPr>
              <a:t> руды </a:t>
            </a:r>
            <a:r>
              <a:rPr lang="ru-RU" sz="1600" b="1" i="1" dirty="0" err="1" smtClean="0">
                <a:solidFill>
                  <a:srgbClr val="333399"/>
                </a:solidFill>
              </a:rPr>
              <a:t>А-образный</a:t>
            </a:r>
            <a:endParaRPr lang="ru-RU" sz="1600" b="1" i="1" dirty="0">
              <a:solidFill>
                <a:srgbClr val="333399"/>
              </a:solidFill>
            </a:endParaRPr>
          </a:p>
        </p:txBody>
      </p:sp>
      <p:pic>
        <p:nvPicPr>
          <p:cNvPr id="10" name="Рисунок 9" descr="Склад коп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1196752"/>
            <a:ext cx="6552728" cy="4198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амка2 копия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-36512" y="6597352"/>
            <a:ext cx="306760" cy="28803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fld id="{DA6AC0F0-C169-4F20-84C9-7FB4AAF3194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70000"/>
                <a:buFont typeface="Wingdings 2"/>
                <a:buNone/>
                <a:tabLst/>
                <a:defRPr/>
              </a:pPr>
              <a:t>2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 descr="презентация 2013 текстстр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675" y="476671"/>
            <a:ext cx="8496797" cy="6048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амка2 копия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-36512" y="6597352"/>
            <a:ext cx="360040" cy="28803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fld id="{DA6AC0F0-C169-4F20-84C9-7FB4AAF3194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70000"/>
                <a:buFont typeface="Wingdings 2"/>
                <a:buNone/>
                <a:tabLst/>
                <a:defRPr/>
              </a:pPr>
              <a:t>3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презентация 2013 текст стр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08720"/>
            <a:ext cx="8496944" cy="5023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амка2 копия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-36512" y="6597352"/>
            <a:ext cx="306760" cy="288033"/>
          </a:xfrm>
          <a:prstGeom prst="rect">
            <a:avLst/>
          </a:prstGeom>
        </p:spPr>
        <p:txBody>
          <a:bodyPr vert="horz" lIns="36000" tIns="36000" rIns="36000" bIns="3600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fld id="{DA6AC0F0-C169-4F20-84C9-7FB4AAF3194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70000"/>
                <a:buFont typeface="Wingdings 2"/>
                <a:buNone/>
                <a:tabLst/>
                <a:defRPr/>
              </a:pPr>
              <a:t>4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664" y="476672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333399"/>
                </a:solidFill>
              </a:rPr>
              <a:t>Награды ОАО «</a:t>
            </a:r>
            <a:r>
              <a:rPr lang="ru-RU" sz="1600" b="1" i="1" dirty="0" err="1" smtClean="0">
                <a:solidFill>
                  <a:srgbClr val="333399"/>
                </a:solidFill>
              </a:rPr>
              <a:t>Галургия</a:t>
            </a:r>
            <a:r>
              <a:rPr lang="ru-RU" sz="1600" b="1" i="1" dirty="0" smtClean="0">
                <a:solidFill>
                  <a:srgbClr val="333399"/>
                </a:solidFill>
              </a:rPr>
              <a:t>»</a:t>
            </a:r>
            <a:endParaRPr lang="ru-RU" sz="1600" b="1" i="1" dirty="0">
              <a:solidFill>
                <a:srgbClr val="333399"/>
              </a:solidFill>
            </a:endParaRPr>
          </a:p>
        </p:txBody>
      </p:sp>
      <p:pic>
        <p:nvPicPr>
          <p:cNvPr id="10" name="Рисунок 9" descr="презентация 2012 награды исходни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836712"/>
            <a:ext cx="8496944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мни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0352" y="5733256"/>
            <a:ext cx="1080120" cy="83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эмблема галургии копия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4664"/>
            <a:ext cx="763679" cy="1052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рамка2 копия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-36512" y="6597352"/>
            <a:ext cx="306760" cy="288033"/>
          </a:xfrm>
          <a:prstGeom prst="rect">
            <a:avLst/>
          </a:prstGeom>
        </p:spPr>
        <p:txBody>
          <a:bodyPr vert="horz" lIns="36000" tIns="36000" rIns="36000" bIns="3600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fld id="{DA6AC0F0-C169-4F20-84C9-7FB4AAF3194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70000"/>
                <a:buFont typeface="Wingdings 2"/>
                <a:buNone/>
                <a:tabLst/>
                <a:defRPr/>
              </a:pPr>
              <a:t>5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476672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333399"/>
                </a:solidFill>
              </a:rPr>
              <a:t>Объекты генерального проектирования</a:t>
            </a:r>
            <a:endParaRPr lang="ru-RU" sz="1600" b="1" i="1" dirty="0">
              <a:solidFill>
                <a:srgbClr val="333399"/>
              </a:solidFill>
            </a:endParaRPr>
          </a:p>
        </p:txBody>
      </p:sp>
      <p:pic>
        <p:nvPicPr>
          <p:cNvPr id="9" name="Рисунок 8" descr="IMG_3029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980728"/>
            <a:ext cx="6120680" cy="45905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1640" y="5589240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rgbClr val="333399"/>
                </a:solidFill>
              </a:rPr>
              <a:t>Соликамское</a:t>
            </a:r>
            <a:r>
              <a:rPr lang="ru-RU" sz="1600" b="1" i="1" dirty="0" smtClean="0">
                <a:solidFill>
                  <a:srgbClr val="333399"/>
                </a:solidFill>
              </a:rPr>
              <a:t> калийное рудоуправление №2</a:t>
            </a:r>
          </a:p>
          <a:p>
            <a:pPr algn="ctr"/>
            <a:r>
              <a:rPr lang="ru-RU" sz="1600" b="1" i="1" dirty="0" smtClean="0">
                <a:solidFill>
                  <a:srgbClr val="333399"/>
                </a:solidFill>
              </a:rPr>
              <a:t>Комплекс  ствола  №5</a:t>
            </a:r>
            <a:endParaRPr lang="ru-RU" sz="1600" b="1" i="1" dirty="0">
              <a:solidFill>
                <a:srgbClr val="3333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520" y="6596390"/>
            <a:ext cx="432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333399"/>
                </a:solidFill>
              </a:rPr>
              <a:t>Выполнено по проектам и разработкам института</a:t>
            </a:r>
            <a:endParaRPr lang="ru-RU" sz="1100" b="1" i="1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мни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0352" y="5733256"/>
            <a:ext cx="1080120" cy="83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эмблема галургии копия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4664"/>
            <a:ext cx="763679" cy="1052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рамка2 копия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-36512" y="6597352"/>
            <a:ext cx="306760" cy="288033"/>
          </a:xfrm>
          <a:prstGeom prst="rect">
            <a:avLst/>
          </a:prstGeom>
        </p:spPr>
        <p:txBody>
          <a:bodyPr vert="horz" lIns="36000" tIns="36000" rIns="36000" bIns="3600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fld id="{DA6AC0F0-C169-4F20-84C9-7FB4AAF3194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70000"/>
                <a:buFont typeface="Wingdings 2"/>
                <a:buNone/>
                <a:tabLst/>
                <a:defRPr/>
              </a:pPr>
              <a:t>6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476672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333399"/>
                </a:solidFill>
              </a:rPr>
              <a:t>Объекты генерального проектирования</a:t>
            </a:r>
            <a:endParaRPr lang="ru-RU" sz="1600" b="1" i="1" dirty="0">
              <a:solidFill>
                <a:srgbClr val="33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3520" y="6596390"/>
            <a:ext cx="432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333399"/>
                </a:solidFill>
              </a:rPr>
              <a:t>Выполнено по проектам и разработкам института</a:t>
            </a:r>
            <a:endParaRPr lang="ru-RU" sz="1100" b="1" i="1" dirty="0">
              <a:solidFill>
                <a:srgbClr val="333399"/>
              </a:solidFill>
            </a:endParaRPr>
          </a:p>
        </p:txBody>
      </p:sp>
      <p:pic>
        <p:nvPicPr>
          <p:cNvPr id="11" name="Рисунок 10" descr="1 в панораму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1196752"/>
            <a:ext cx="6500840" cy="43204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35696" y="5661248"/>
            <a:ext cx="5544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333399"/>
                </a:solidFill>
              </a:rPr>
              <a:t>Наклонные  стволы  </a:t>
            </a:r>
            <a:r>
              <a:rPr lang="ru-RU" sz="1600" b="1" i="1" dirty="0" err="1" smtClean="0">
                <a:solidFill>
                  <a:srgbClr val="333399"/>
                </a:solidFill>
              </a:rPr>
              <a:t>Дехканабадского</a:t>
            </a:r>
            <a:r>
              <a:rPr lang="ru-RU" sz="1600" b="1" i="1" dirty="0" smtClean="0">
                <a:solidFill>
                  <a:srgbClr val="333399"/>
                </a:solidFill>
              </a:rPr>
              <a:t>  рудника</a:t>
            </a:r>
            <a:endParaRPr lang="ru-RU" sz="1600" b="1" i="1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мни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0352" y="5733256"/>
            <a:ext cx="1080120" cy="83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эмблема галургии копия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4664"/>
            <a:ext cx="763679" cy="1052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рамка2 копия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-36512" y="6597352"/>
            <a:ext cx="306760" cy="288033"/>
          </a:xfrm>
          <a:prstGeom prst="rect">
            <a:avLst/>
          </a:prstGeom>
        </p:spPr>
        <p:txBody>
          <a:bodyPr vert="horz" lIns="36000" tIns="36000" rIns="36000" bIns="3600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fld id="{DA6AC0F0-C169-4F20-84C9-7FB4AAF3194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70000"/>
                <a:buFont typeface="Wingdings 2"/>
                <a:buNone/>
                <a:tabLst/>
                <a:defRPr/>
              </a:pPr>
              <a:t>7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476672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333399"/>
                </a:solidFill>
              </a:rPr>
              <a:t>Объекты генерального проектирования</a:t>
            </a:r>
            <a:endParaRPr lang="ru-RU" sz="1600" b="1" i="1" dirty="0">
              <a:solidFill>
                <a:srgbClr val="33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3520" y="6596390"/>
            <a:ext cx="432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333399"/>
                </a:solidFill>
              </a:rPr>
              <a:t>Выполнено по проектам и разработкам института</a:t>
            </a:r>
            <a:endParaRPr lang="ru-RU" sz="1100" b="1" i="1" dirty="0">
              <a:solidFill>
                <a:srgbClr val="3333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7704" y="5589240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rgbClr val="333399"/>
                </a:solidFill>
              </a:rPr>
              <a:t>Березниковское</a:t>
            </a:r>
            <a:r>
              <a:rPr lang="ru-RU" sz="1600" b="1" i="1" dirty="0" smtClean="0">
                <a:solidFill>
                  <a:srgbClr val="333399"/>
                </a:solidFill>
              </a:rPr>
              <a:t>  калийное рудоуправление №4</a:t>
            </a:r>
          </a:p>
          <a:p>
            <a:pPr algn="ctr"/>
            <a:r>
              <a:rPr lang="ru-RU" sz="1600" b="1" i="1" dirty="0" smtClean="0">
                <a:solidFill>
                  <a:srgbClr val="333399"/>
                </a:solidFill>
              </a:rPr>
              <a:t>Надшахтное здание стволов</a:t>
            </a:r>
            <a:endParaRPr lang="ru-RU" sz="1600" b="1" i="1" dirty="0">
              <a:solidFill>
                <a:srgbClr val="3333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1124744"/>
            <a:ext cx="646081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мни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0352" y="5733256"/>
            <a:ext cx="1080120" cy="83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эмблема галургии копия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4664"/>
            <a:ext cx="763679" cy="1052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рамка2 копия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-36512" y="6597352"/>
            <a:ext cx="306760" cy="288033"/>
          </a:xfrm>
          <a:prstGeom prst="rect">
            <a:avLst/>
          </a:prstGeom>
        </p:spPr>
        <p:txBody>
          <a:bodyPr vert="horz" lIns="36000" tIns="36000" rIns="36000" bIns="3600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fld id="{DA6AC0F0-C169-4F20-84C9-7FB4AAF3194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70000"/>
                <a:buFont typeface="Wingdings 2"/>
                <a:buNone/>
                <a:tabLst/>
                <a:defRPr/>
              </a:pPr>
              <a:t>8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476672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333399"/>
                </a:solidFill>
              </a:rPr>
              <a:t>Объекты генерального проектирования</a:t>
            </a:r>
            <a:endParaRPr lang="ru-RU" sz="1600" b="1" i="1" dirty="0">
              <a:solidFill>
                <a:srgbClr val="33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3520" y="6596390"/>
            <a:ext cx="432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333399"/>
                </a:solidFill>
              </a:rPr>
              <a:t>Выполнено по проектам и разработкам института</a:t>
            </a:r>
            <a:endParaRPr lang="ru-RU" sz="1100" b="1" i="1" dirty="0">
              <a:solidFill>
                <a:srgbClr val="3333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7704" y="5589240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333399"/>
                </a:solidFill>
              </a:rPr>
              <a:t>ОАО «</a:t>
            </a:r>
            <a:r>
              <a:rPr lang="ru-RU" sz="1600" b="1" i="1" dirty="0" err="1" smtClean="0">
                <a:solidFill>
                  <a:srgbClr val="333399"/>
                </a:solidFill>
              </a:rPr>
              <a:t>Уралкалий</a:t>
            </a:r>
            <a:r>
              <a:rPr lang="ru-RU" sz="1600" b="1" i="1" dirty="0" smtClean="0">
                <a:solidFill>
                  <a:srgbClr val="333399"/>
                </a:solidFill>
              </a:rPr>
              <a:t>»</a:t>
            </a:r>
          </a:p>
          <a:p>
            <a:pPr algn="ctr"/>
            <a:r>
              <a:rPr lang="ru-RU" sz="1600" b="1" i="1" dirty="0" smtClean="0">
                <a:solidFill>
                  <a:srgbClr val="333399"/>
                </a:solidFill>
              </a:rPr>
              <a:t>Отработка пласта Кр-2</a:t>
            </a:r>
            <a:endParaRPr lang="ru-RU" sz="1600" b="1" i="1" dirty="0">
              <a:solidFill>
                <a:srgbClr val="333399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1124744"/>
            <a:ext cx="6486133" cy="439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мни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0352" y="5733256"/>
            <a:ext cx="1080120" cy="83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эмблема галургии копия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4664"/>
            <a:ext cx="763679" cy="1052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рамка2 копия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-36512" y="6597352"/>
            <a:ext cx="306760" cy="288033"/>
          </a:xfrm>
          <a:prstGeom prst="rect">
            <a:avLst/>
          </a:prstGeom>
        </p:spPr>
        <p:txBody>
          <a:bodyPr vert="horz" lIns="36000" tIns="36000" rIns="36000" bIns="3600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fld id="{DA6AC0F0-C169-4F20-84C9-7FB4AAF3194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70000"/>
                <a:buFont typeface="Wingdings 2"/>
                <a:buNone/>
                <a:tabLst/>
                <a:defRPr/>
              </a:pPr>
              <a:t>9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476672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333399"/>
                </a:solidFill>
              </a:rPr>
              <a:t>Объекты генерального проектирования</a:t>
            </a:r>
            <a:endParaRPr lang="ru-RU" sz="1600" b="1" i="1" dirty="0">
              <a:solidFill>
                <a:srgbClr val="33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3520" y="6596390"/>
            <a:ext cx="432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333399"/>
                </a:solidFill>
              </a:rPr>
              <a:t>Выполнено по проектам и разработкам института</a:t>
            </a:r>
            <a:endParaRPr lang="ru-RU" sz="1100" b="1" i="1" dirty="0">
              <a:solidFill>
                <a:srgbClr val="3333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7704" y="5589240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rgbClr val="333399"/>
                </a:solidFill>
              </a:rPr>
              <a:t>Соликамское</a:t>
            </a:r>
            <a:r>
              <a:rPr lang="ru-RU" sz="1600" b="1" i="1" dirty="0" smtClean="0">
                <a:solidFill>
                  <a:srgbClr val="333399"/>
                </a:solidFill>
              </a:rPr>
              <a:t> калийное рудоуправление №1</a:t>
            </a:r>
          </a:p>
          <a:p>
            <a:pPr algn="ctr"/>
            <a:r>
              <a:rPr lang="ru-RU" sz="1600" b="1" i="1" dirty="0" smtClean="0">
                <a:solidFill>
                  <a:srgbClr val="333399"/>
                </a:solidFill>
              </a:rPr>
              <a:t>Комплекс ствола №1</a:t>
            </a:r>
            <a:endParaRPr lang="ru-RU" sz="1600" b="1" i="1" dirty="0">
              <a:solidFill>
                <a:srgbClr val="333399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196752"/>
            <a:ext cx="6847036" cy="419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в.№2329 Шаблон презентации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Инв.№2329 Шаблон презентации</Template>
  <TotalTime>325</TotalTime>
  <Words>153</Words>
  <Application>Microsoft Office PowerPoint</Application>
  <PresentationFormat>Экран (4:3)</PresentationFormat>
  <Paragraphs>47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Инв.№2329 Шаблон презентации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ОАО Галургия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Поленова Татьяна</dc:creator>
  <cp:lastModifiedBy>Блинова Светлана</cp:lastModifiedBy>
  <cp:revision>33</cp:revision>
  <dcterms:created xsi:type="dcterms:W3CDTF">2013-01-16T10:12:46Z</dcterms:created>
  <dcterms:modified xsi:type="dcterms:W3CDTF">2014-07-09T04:18:52Z</dcterms:modified>
</cp:coreProperties>
</file>