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61" r:id="rId6"/>
    <p:sldId id="259" r:id="rId7"/>
    <p:sldId id="260" r:id="rId8"/>
    <p:sldId id="267" r:id="rId9"/>
    <p:sldId id="262" r:id="rId10"/>
    <p:sldId id="263" r:id="rId11"/>
    <p:sldId id="268" r:id="rId12"/>
    <p:sldId id="266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3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&#1055;&#1088;&#1080;&#1083;&#1086;&#1078;&#1077;&#1085;&#1080;&#1077;%204.docx" TargetMode="External"/><Relationship Id="rId2" Type="http://schemas.openxmlformats.org/officeDocument/2006/relationships/hyperlink" Target="&#1055;&#1088;&#1080;&#1083;&#1086;&#1078;&#1077;&#1085;&#1080;&#1077;%20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&#1055;&#1088;&#1080;&#1083;&#1086;&#1078;&#1077;&#1085;&#1080;&#1077;%203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nvest.gorodperm.ru/" TargetMode="External"/><Relationship Id="rId4" Type="http://schemas.openxmlformats.org/officeDocument/2006/relationships/hyperlink" Target="http://&#1094;&#1087;&#1087;-&#1087;&#1077;&#1088;&#1084;&#1100;.&#1088;&#1092;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hyperlink" Target="&#1089;&#1091;&#1073;&#1089;&#1080;&#1076;&#1080;&#1080;%202018/&#1055;&#1086;&#1089;&#1090;&#1072;&#1085;&#1086;&#1074;&#1083;&#1077;&#1085;&#1080;&#1077;%20&#1055;&#1088;&#1072;&#1074;&#1080;&#1090;&#1077;&#1083;&#1100;&#1089;&#1090;&#1074;&#1072;%20&#1055;&#1077;&#1088;&#1084;&#1089;&#1082;&#1086;&#1075;&#1086;%20&#1082;&#1088;&#1072;&#1103;%20&#1086;&#1090;%2028%2012%202017%20&#8470;%201100-&#1087;%20&#1054;&#1073;%20&#1091;&#1090;&#1074;&#1077;&#1088;&#1078;&#1076;&#1077;&#1085;&#1080;&#1080;%20&#1055;&#1086;&#1088;&#1103;&#1076;&#1082;&#1072;%20&#1087;&#1088;&#1077;&#1076;&#1086;&#1089;&#1090;&#1072;&#1074;&#1083;&#1077;&#1085;&#1080;&#1103;%20&#1089;&#1091;&#1073;&#1089;&#1080;&#1076;&#1080;&#1081;%20&#1076;&#1083;&#1103;%20&#1052;&#1057;&#1055;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1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&#1089;&#1091;&#1073;&#1089;&#1080;&#1076;&#1080;&#1080;%202018/&#1055;&#1088;&#1080;&#1083;&#1086;&#1078;&#1077;&#1085;&#1080;&#1077;%202.docx" TargetMode="External"/><Relationship Id="rId2" Type="http://schemas.openxmlformats.org/officeDocument/2006/relationships/hyperlink" Target="&#1089;&#1091;&#1073;&#1089;&#1080;&#1076;&#1080;&#1080;%202018/&#1055;&#1088;&#1080;&#1083;&#1086;&#1078;&#1077;&#1085;&#1080;&#1077;%20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&#1089;&#1091;&#1073;&#1089;&#1080;&#1076;&#1080;&#1080;%202018/&#1055;&#1088;&#1080;&#1083;&#1086;&#1078;&#1077;&#1085;&#1080;&#1077;%203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О финансовой поддержке субъектов малого и среднего предпринимательства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altLang="ru-RU" b="1" dirty="0" smtClean="0">
                <a:solidFill>
                  <a:schemeClr val="tx2"/>
                </a:solidFill>
                <a:cs typeface="Arial" panose="020B0604020202020204" pitchFamily="34" charset="0"/>
              </a:rPr>
              <a:t>Постановление Правительства Пермского края от 28.12.2017 г. №1100-п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r="66060"/>
          <a:stretch>
            <a:fillRect/>
          </a:stretch>
        </p:blipFill>
        <p:spPr bwMode="auto">
          <a:xfrm>
            <a:off x="134470" y="350102"/>
            <a:ext cx="643553" cy="792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 smtClean="0">
                <a:solidFill>
                  <a:srgbClr val="C00000"/>
                </a:solidFill>
              </a:rPr>
              <a:t>Условия предоставления субсидий на возмещение части затрат, связанных с выплатами по передаче прав на франшизу 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smtClean="0">
                <a:solidFill>
                  <a:srgbClr val="C00000"/>
                </a:solidFill>
              </a:rPr>
              <a:t>(паушальный взнос)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2971800" cy="4525963"/>
          </a:xfrm>
        </p:spPr>
        <p:txBody>
          <a:bodyPr>
            <a:normAutofit/>
          </a:bodyPr>
          <a:lstStyle/>
          <a:p>
            <a:pPr algn="just"/>
            <a:r>
              <a:rPr lang="ru-RU" sz="1600" dirty="0" smtClean="0"/>
              <a:t>Субсидии предоставляются начинающим субъектам МСП.</a:t>
            </a:r>
          </a:p>
          <a:p>
            <a:pPr algn="just">
              <a:buNone/>
            </a:pPr>
            <a:endParaRPr lang="ru-RU" sz="1600" dirty="0" smtClean="0"/>
          </a:p>
          <a:p>
            <a:pPr algn="just"/>
            <a:r>
              <a:rPr lang="ru-RU" sz="1600" dirty="0" smtClean="0"/>
              <a:t>Субсидии предоставляются единовременно в размере, указанном субъектом МСП в паспорте бизнес-проекта ( инвестиционного проекта), но не более 85 % фактически произведенных затрат и не более 0,5 млн. рублей.</a:t>
            </a:r>
          </a:p>
          <a:p>
            <a:endParaRPr lang="ru-RU" sz="1900" dirty="0" smtClean="0"/>
          </a:p>
          <a:p>
            <a:pPr>
              <a:buNone/>
            </a:pPr>
            <a:endParaRPr lang="ru-RU" sz="1900" dirty="0" smtClean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r="66060"/>
          <a:stretch>
            <a:fillRect/>
          </a:stretch>
        </p:blipFill>
        <p:spPr bwMode="auto">
          <a:xfrm>
            <a:off x="134470" y="350102"/>
            <a:ext cx="643553" cy="792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 descr="http://www.liyo.ru/img/96638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524000"/>
            <a:ext cx="3886200" cy="2234565"/>
          </a:xfrm>
          <a:prstGeom prst="rect">
            <a:avLst/>
          </a:prstGeom>
          <a:noFill/>
        </p:spPr>
      </p:pic>
      <p:pic>
        <p:nvPicPr>
          <p:cNvPr id="4100" name="Picture 4" descr="http://www.biznes-idei.com/wp-content/uploads/32-768x51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962400"/>
            <a:ext cx="3893804" cy="259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 smtClean="0">
                <a:solidFill>
                  <a:srgbClr val="C00000"/>
                </a:solidFill>
              </a:rPr>
              <a:t>Условия предоставления субсидий на возмещение части затрат, связанных с выплатами по передаче прав на франшизу 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r>
              <a:rPr lang="ru-RU" sz="2000" b="1" dirty="0" smtClean="0">
                <a:solidFill>
                  <a:srgbClr val="C00000"/>
                </a:solidFill>
              </a:rPr>
              <a:t>(паушальный взнос)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Необходимые условия:</a:t>
            </a:r>
          </a:p>
          <a:p>
            <a:pPr>
              <a:buFont typeface="Wingdings" pitchFamily="2" charset="2"/>
              <a:buChar char="ü"/>
            </a:pPr>
            <a:endParaRPr lang="ru-RU" sz="2000" b="1" dirty="0" smtClean="0"/>
          </a:p>
          <a:p>
            <a:pPr lvl="1" algn="just">
              <a:buFont typeface="Wingdings" pitchFamily="2" charset="2"/>
              <a:buChar char="ü"/>
            </a:pPr>
            <a:r>
              <a:rPr lang="ru-RU" sz="1600" dirty="0" smtClean="0"/>
              <a:t>достижение целевых показателей реализации бизнес-проекта (инвестиционного проекта), установленных соглашением о предоставлении субсидии; </a:t>
            </a:r>
          </a:p>
          <a:p>
            <a:pPr lvl="1" algn="just">
              <a:buFont typeface="Wingdings" pitchFamily="2" charset="2"/>
              <a:buChar char="ü"/>
            </a:pPr>
            <a:endParaRPr lang="ru-RU" sz="1600" dirty="0" smtClean="0"/>
          </a:p>
          <a:p>
            <a:pPr lvl="1" algn="just">
              <a:buFont typeface="Wingdings" pitchFamily="2" charset="2"/>
              <a:buChar char="ü"/>
            </a:pPr>
            <a:r>
              <a:rPr lang="ru-RU" sz="1600" dirty="0" smtClean="0"/>
              <a:t>осуществление предпринимательской деятельности в течение не менее 3 лет с момента получения субсидии;</a:t>
            </a:r>
          </a:p>
          <a:p>
            <a:pPr lvl="1" algn="just">
              <a:buFont typeface="Wingdings" pitchFamily="2" charset="2"/>
              <a:buChar char="ü"/>
            </a:pPr>
            <a:endParaRPr lang="ru-RU" sz="1600" dirty="0" smtClean="0"/>
          </a:p>
          <a:p>
            <a:pPr lvl="1" algn="just">
              <a:buFont typeface="Wingdings" pitchFamily="2" charset="2"/>
              <a:buChar char="ü"/>
            </a:pPr>
            <a:r>
              <a:rPr lang="ru-RU" sz="1600" dirty="0" smtClean="0"/>
              <a:t>достижение целевых показателей реализации бизнес-проекта (инвестиционного проекта), установленных соглашением о предоставлении субсидии</a:t>
            </a:r>
          </a:p>
          <a:p>
            <a:pPr lvl="1" algn="just">
              <a:buFont typeface="Wingdings" pitchFamily="2" charset="2"/>
              <a:buChar char="ü"/>
            </a:pPr>
            <a:endParaRPr lang="ru-RU" sz="1600" dirty="0" smtClean="0"/>
          </a:p>
          <a:p>
            <a:pPr lvl="1" algn="just">
              <a:buFont typeface="Wingdings" pitchFamily="2" charset="2"/>
              <a:buChar char="ü"/>
            </a:pPr>
            <a:r>
              <a:rPr lang="ru-RU" sz="1600" dirty="0" smtClean="0"/>
              <a:t>представление зарегистрированного в установленном порядке договора коммерческой концессии;</a:t>
            </a:r>
          </a:p>
          <a:p>
            <a:pPr lvl="1" algn="just">
              <a:buFont typeface="Wingdings" pitchFamily="2" charset="2"/>
              <a:buChar char="ü"/>
            </a:pPr>
            <a:endParaRPr lang="ru-RU" sz="1600" dirty="0" smtClean="0"/>
          </a:p>
          <a:p>
            <a:pPr lvl="1" algn="just">
              <a:buFont typeface="Wingdings" pitchFamily="2" charset="2"/>
              <a:buChar char="ü"/>
            </a:pPr>
            <a:r>
              <a:rPr lang="ru-RU" sz="1600" dirty="0" smtClean="0"/>
              <a:t>прохождение индивидуальным предпринимателем – субъектом МСП или учредителем (учредителями) юридического лица – субъекта МСП краткосрочного обучения (не менее 6 часов) основам предпринимательской деятельности.</a:t>
            </a:r>
          </a:p>
          <a:p>
            <a:pPr>
              <a:buNone/>
            </a:pPr>
            <a:endParaRPr lang="ru-RU" sz="1900" dirty="0" smtClean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r="66060"/>
          <a:stretch>
            <a:fillRect/>
          </a:stretch>
        </p:blipFill>
        <p:spPr bwMode="auto">
          <a:xfrm>
            <a:off x="134470" y="350102"/>
            <a:ext cx="643553" cy="792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 smtClean="0">
                <a:solidFill>
                  <a:srgbClr val="C00000"/>
                </a:solidFill>
              </a:rPr>
              <a:t>Документы, предоставляемые субъектом МСП в уполномоченную организацию 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ru-RU" sz="3800" dirty="0" smtClean="0"/>
              <a:t>сопроводительное письмо в произвольной форме в 2 (двух) экземплярах;</a:t>
            </a:r>
          </a:p>
          <a:p>
            <a:pPr algn="just"/>
            <a:r>
              <a:rPr lang="ru-RU" sz="3800" dirty="0" smtClean="0"/>
              <a:t>заявка на получение субсидии по форме согласно </a:t>
            </a:r>
            <a:r>
              <a:rPr lang="ru-RU" sz="3800" dirty="0" smtClean="0">
                <a:hlinkClick r:id="rId2" action="ppaction://hlinkfile"/>
              </a:rPr>
              <a:t>приложению 1</a:t>
            </a:r>
            <a:r>
              <a:rPr lang="ru-RU" sz="3800" dirty="0" smtClean="0"/>
              <a:t>; </a:t>
            </a:r>
          </a:p>
          <a:p>
            <a:pPr algn="just"/>
            <a:r>
              <a:rPr lang="ru-RU" sz="3800" dirty="0" smtClean="0"/>
              <a:t>справка по установленной форме, подтверждающую отсутствие у субъекта МСП неисполненной обязанности по уплате налогов, сборов, страховых взносов, пеней, штрафов, процентов, подлежащих уплате в соответствии с законодательством Российской Федерации о налогах и сборах, по состоянию на первое число месяца, предшествующего месяцу</a:t>
            </a:r>
            <a:r>
              <a:rPr lang="ru-RU" sz="3800" strike="sngStrike" dirty="0" smtClean="0"/>
              <a:t> </a:t>
            </a:r>
            <a:r>
              <a:rPr lang="ru-RU" sz="3800" dirty="0" smtClean="0"/>
              <a:t>подачи документов на участие в конкурсе;</a:t>
            </a:r>
          </a:p>
          <a:p>
            <a:pPr algn="just"/>
            <a:r>
              <a:rPr lang="ru-RU" sz="3800" dirty="0" smtClean="0"/>
              <a:t>расчет размера субсидии по форме согласно </a:t>
            </a:r>
            <a:r>
              <a:rPr lang="ru-RU" sz="3800" dirty="0" smtClean="0">
                <a:hlinkClick r:id="rId3" action="ppaction://hlinkfile"/>
              </a:rPr>
              <a:t>приложению 4</a:t>
            </a:r>
            <a:r>
              <a:rPr lang="ru-RU" sz="3800" dirty="0" smtClean="0"/>
              <a:t>;</a:t>
            </a:r>
          </a:p>
          <a:p>
            <a:pPr algn="just"/>
            <a:r>
              <a:rPr lang="ru-RU" sz="3800" dirty="0" smtClean="0"/>
              <a:t>заверенные субъектом МСП копии:</a:t>
            </a:r>
          </a:p>
          <a:p>
            <a:pPr lvl="1" algn="just"/>
            <a:r>
              <a:rPr lang="ru-RU" sz="3300" dirty="0" smtClean="0"/>
              <a:t>квитанций об уплате государственной пошлины, и (или) бланков, выданных нотариусами, с указанием вида нотариальных действий и сумм оплаты, и (или) платежных поручений, подтверждающих оплату фактически произведенных затрат субъектами МСП по безналичному расчету;</a:t>
            </a:r>
          </a:p>
          <a:p>
            <a:pPr lvl="1" algn="just"/>
            <a:r>
              <a:rPr lang="ru-RU" sz="3300" dirty="0" smtClean="0"/>
              <a:t> договоров коммерческой концессии, заверенные правообладателем;</a:t>
            </a:r>
          </a:p>
          <a:p>
            <a:pPr lvl="1" algn="just"/>
            <a:r>
              <a:rPr lang="ru-RU" sz="3300" dirty="0" smtClean="0"/>
              <a:t>свидетельства о государственной регистрации предоставления права использования в предпринимательской деятельности комплекса принадлежащих правообладателю исключительных прав по договору коммерческой концессии (в случае непредставления такого документа уполномоченная организация запрашивает соответствующие сведения самостоятельно);</a:t>
            </a:r>
          </a:p>
          <a:p>
            <a:pPr lvl="1" algn="just"/>
            <a:r>
              <a:rPr lang="ru-RU" sz="3300" dirty="0" smtClean="0"/>
              <a:t>платежных поручений, подтверждающих оплату фактически произведенных затрат субъектами МСП по безналичному расчету, либо копии квитанций к приходно-кассовым ордерам с приложением кассовых чеков контрольно-кассовой техники, заверенные продавцом, – в случае оплаты </a:t>
            </a:r>
            <a:br>
              <a:rPr lang="ru-RU" sz="3300" dirty="0" smtClean="0"/>
            </a:br>
            <a:r>
              <a:rPr lang="ru-RU" sz="3300" dirty="0" smtClean="0"/>
              <a:t>за наличный расчет;</a:t>
            </a:r>
          </a:p>
          <a:p>
            <a:pPr lvl="1" algn="just"/>
            <a:r>
              <a:rPr lang="ru-RU" sz="3300" dirty="0" smtClean="0"/>
              <a:t>заверенную субъектом МСП копию документа о прохождении краткосрочного обучения (не менее 6 часов) основам предпринимательской деятельности; </a:t>
            </a:r>
          </a:p>
          <a:p>
            <a:pPr algn="just"/>
            <a:r>
              <a:rPr lang="ru-RU" sz="3800" dirty="0" smtClean="0"/>
              <a:t>паспорт бизнес-проекта (инвестиционного проекта) по форме согласно </a:t>
            </a:r>
            <a:r>
              <a:rPr lang="ru-RU" sz="3800" dirty="0" smtClean="0">
                <a:hlinkClick r:id="rId4" action="ppaction://hlinkfile"/>
              </a:rPr>
              <a:t>приложению 3</a:t>
            </a:r>
            <a:r>
              <a:rPr lang="ru-RU" sz="3800" dirty="0" smtClean="0"/>
              <a:t>.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/>
          <a:srcRect r="66060"/>
          <a:stretch>
            <a:fillRect/>
          </a:stretch>
        </p:blipFill>
        <p:spPr bwMode="auto">
          <a:xfrm>
            <a:off x="134470" y="350102"/>
            <a:ext cx="643553" cy="792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yufyakina-oi\Desktop\документы\презентация\000021_190865_big.jpg"/>
          <p:cNvPicPr>
            <a:picLocks noChangeAspect="1" noChangeArrowheads="1"/>
          </p:cNvPicPr>
          <p:nvPr/>
        </p:nvPicPr>
        <p:blipFill>
          <a:blip r:embed="rId2" cstate="print">
            <a:lum bright="30000" contrast="-40000"/>
          </a:blip>
          <a:srcRect/>
          <a:stretch>
            <a:fillRect/>
          </a:stretch>
        </p:blipFill>
        <p:spPr bwMode="auto">
          <a:xfrm>
            <a:off x="-25755" y="-304800"/>
            <a:ext cx="9169755" cy="71628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 smtClean="0">
                <a:solidFill>
                  <a:srgbClr val="C00000"/>
                </a:solidFill>
              </a:rPr>
              <a:t>Контакты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600201"/>
            <a:ext cx="8229600" cy="3276600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r="66060"/>
          <a:stretch>
            <a:fillRect/>
          </a:stretch>
        </p:blipFill>
        <p:spPr bwMode="auto">
          <a:xfrm>
            <a:off x="134470" y="350102"/>
            <a:ext cx="643553" cy="792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524000" y="2286000"/>
            <a:ext cx="7010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Консультирование по вопросам субсидирования осуществляют:</a:t>
            </a:r>
          </a:p>
          <a:p>
            <a:pPr lvl="1" algn="ctr"/>
            <a:endParaRPr lang="ru-RU" b="1" dirty="0" smtClean="0"/>
          </a:p>
          <a:p>
            <a:pPr algn="ctr">
              <a:buFont typeface="Wingdings" pitchFamily="2" charset="2"/>
              <a:buChar char="ü"/>
            </a:pPr>
            <a:r>
              <a:rPr lang="ru-RU" b="1" dirty="0" smtClean="0"/>
              <a:t>Центр поддержки предпринимательства:</a:t>
            </a:r>
          </a:p>
          <a:p>
            <a:pPr lvl="1" algn="ctr">
              <a:buFont typeface="Arial" pitchFamily="34" charset="0"/>
              <a:buChar char="•"/>
            </a:pPr>
            <a:r>
              <a:rPr lang="en-US" b="1" dirty="0" smtClean="0">
                <a:hlinkClick r:id="rId4"/>
              </a:rPr>
              <a:t>http://</a:t>
            </a:r>
            <a:r>
              <a:rPr lang="ru-RU" b="1" dirty="0" err="1" smtClean="0">
                <a:hlinkClick r:id="rId4"/>
              </a:rPr>
              <a:t>цпп-пермь.рф</a:t>
            </a:r>
            <a:r>
              <a:rPr lang="ru-RU" b="1" dirty="0" smtClean="0"/>
              <a:t>;</a:t>
            </a:r>
          </a:p>
          <a:p>
            <a:pPr lvl="1" algn="ctr">
              <a:buFont typeface="Arial" pitchFamily="34" charset="0"/>
              <a:buChar char="•"/>
            </a:pPr>
            <a:r>
              <a:rPr lang="ru-RU" b="1" dirty="0" smtClean="0"/>
              <a:t>8 800 300 80 90</a:t>
            </a:r>
            <a:r>
              <a:rPr lang="ru-RU" b="1" dirty="0" smtClean="0"/>
              <a:t>.</a:t>
            </a:r>
          </a:p>
          <a:p>
            <a:pPr lvl="1" algn="ctr">
              <a:buFont typeface="Arial" pitchFamily="34" charset="0"/>
              <a:buChar char="•"/>
            </a:pPr>
            <a:endParaRPr lang="ru-RU" b="1" dirty="0" smtClean="0"/>
          </a:p>
          <a:p>
            <a:pPr algn="ctr">
              <a:buFont typeface="Wingdings" pitchFamily="2" charset="2"/>
              <a:buChar char="ü"/>
            </a:pPr>
            <a:r>
              <a:rPr lang="ru-RU" b="1" dirty="0" smtClean="0"/>
              <a:t>Департамент экономики и промышленной политики администрации г. Перми:</a:t>
            </a:r>
          </a:p>
          <a:p>
            <a:pPr lvl="1" algn="ctr">
              <a:buFont typeface="Arial" pitchFamily="34" charset="0"/>
              <a:buChar char="•"/>
            </a:pPr>
            <a:r>
              <a:rPr lang="en-US" b="1" dirty="0" smtClean="0">
                <a:hlinkClick r:id="rId5"/>
              </a:rPr>
              <a:t>http://invest.gorodperm.ru</a:t>
            </a:r>
            <a:r>
              <a:rPr lang="ru-RU" b="1" dirty="0" smtClean="0"/>
              <a:t>;</a:t>
            </a:r>
          </a:p>
          <a:p>
            <a:pPr lvl="1" algn="ctr">
              <a:buFont typeface="Arial" pitchFamily="34" charset="0"/>
              <a:buChar char="•"/>
            </a:pPr>
            <a:r>
              <a:rPr lang="ru-RU" b="1" dirty="0" smtClean="0"/>
              <a:t> 8 (342) 212 92 75.</a:t>
            </a:r>
          </a:p>
          <a:p>
            <a:pPr lvl="1" algn="ctr">
              <a:buFont typeface="Arial" pitchFamily="34" charset="0"/>
              <a:buChar char="•"/>
            </a:pP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6" descr="Картинки по запросу pantone gold color"/>
          <p:cNvSpPr>
            <a:spLocks noChangeAspect="1" noChangeArrowheads="1"/>
          </p:cNvSpPr>
          <p:nvPr/>
        </p:nvSpPr>
        <p:spPr bwMode="auto">
          <a:xfrm>
            <a:off x="1259681" y="-144463"/>
            <a:ext cx="2286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 dirty="0">
              <a:latin typeface="Calibri" pitchFamily="34" charset="0"/>
            </a:endParaRPr>
          </a:p>
        </p:txBody>
      </p:sp>
      <p:sp>
        <p:nvSpPr>
          <p:cNvPr id="6147" name="AutoShape 8" descr="Картинки по запросу pantone gold color"/>
          <p:cNvSpPr>
            <a:spLocks noChangeAspect="1" noChangeArrowheads="1"/>
          </p:cNvSpPr>
          <p:nvPr/>
        </p:nvSpPr>
        <p:spPr bwMode="auto">
          <a:xfrm>
            <a:off x="1259681" y="-144463"/>
            <a:ext cx="2286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 dirty="0">
              <a:latin typeface="Calibri" pitchFamily="34" charset="0"/>
            </a:endParaRPr>
          </a:p>
        </p:txBody>
      </p:sp>
      <p:sp>
        <p:nvSpPr>
          <p:cNvPr id="6148" name="AutoShape 10" descr="Картинки по запросу pantone gold color"/>
          <p:cNvSpPr>
            <a:spLocks noChangeAspect="1" noChangeArrowheads="1"/>
          </p:cNvSpPr>
          <p:nvPr/>
        </p:nvSpPr>
        <p:spPr bwMode="auto">
          <a:xfrm>
            <a:off x="1259681" y="-144463"/>
            <a:ext cx="2286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 dirty="0">
              <a:latin typeface="Calibri" pitchFamily="34" charset="0"/>
            </a:endParaRPr>
          </a:p>
        </p:txBody>
      </p:sp>
      <p:sp>
        <p:nvSpPr>
          <p:cNvPr id="6149" name="TextBox 32"/>
          <p:cNvSpPr txBox="1">
            <a:spLocks noChangeArrowheads="1"/>
          </p:cNvSpPr>
          <p:nvPr/>
        </p:nvSpPr>
        <p:spPr bwMode="auto">
          <a:xfrm>
            <a:off x="762000" y="457200"/>
            <a:ext cx="8382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ts val="1800"/>
              </a:lnSpc>
            </a:pPr>
            <a:r>
              <a:rPr lang="ru-RU" sz="2000" b="1" dirty="0">
                <a:solidFill>
                  <a:srgbClr val="C00000"/>
                </a:solidFill>
                <a:latin typeface="+mj-lt"/>
                <a:ea typeface="PT Serif" pitchFamily="18" charset="-52"/>
                <a:cs typeface="PT Serif" pitchFamily="18" charset="-52"/>
              </a:rPr>
              <a:t>Субсидии субъектам МСП на возмещение части затрат, связанных с осуществлением ими предпринимательской деятельности, в 2018 г.</a:t>
            </a:r>
          </a:p>
          <a:p>
            <a:pPr eaLnBrk="1" hangingPunct="1"/>
            <a:r>
              <a:rPr lang="ru-RU" sz="2000" b="1" dirty="0">
                <a:solidFill>
                  <a:srgbClr val="DB251D"/>
                </a:solidFill>
                <a:latin typeface="+mj-lt"/>
                <a:ea typeface="PT Serif" pitchFamily="18" charset="-52"/>
                <a:cs typeface="PT Serif" pitchFamily="18" charset="-52"/>
              </a:rPr>
              <a:t>  </a:t>
            </a:r>
          </a:p>
        </p:txBody>
      </p:sp>
      <p:sp>
        <p:nvSpPr>
          <p:cNvPr id="67" name="TextBox 21"/>
          <p:cNvSpPr txBox="1">
            <a:spLocks noChangeArrowheads="1"/>
          </p:cNvSpPr>
          <p:nvPr/>
        </p:nvSpPr>
        <p:spPr bwMode="auto">
          <a:xfrm>
            <a:off x="685800" y="1676400"/>
            <a:ext cx="815340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600" b="1" dirty="0" smtClean="0">
                <a:solidFill>
                  <a:schemeClr val="tx2"/>
                </a:solidFill>
                <a:latin typeface="+mj-lt"/>
                <a:cs typeface="Arial" panose="020B0604020202020204" pitchFamily="34" charset="0"/>
                <a:hlinkClick r:id="rId2" action="ppaction://hlinkfile"/>
              </a:rPr>
              <a:t>Постановление Правительства Пермского края от 28.12.2017 г. </a:t>
            </a:r>
            <a:r>
              <a:rPr lang="ru-RU" altLang="ru-RU" sz="1600" b="1" dirty="0">
                <a:solidFill>
                  <a:schemeClr val="tx2"/>
                </a:solidFill>
                <a:latin typeface="+mj-lt"/>
                <a:cs typeface="Arial" panose="020B0604020202020204" pitchFamily="34" charset="0"/>
                <a:hlinkClick r:id="rId2" action="ppaction://hlinkfile"/>
              </a:rPr>
              <a:t>№</a:t>
            </a:r>
            <a:r>
              <a:rPr lang="ru-RU" altLang="ru-RU" sz="1600" b="1" dirty="0" smtClean="0">
                <a:solidFill>
                  <a:schemeClr val="tx2"/>
                </a:solidFill>
                <a:latin typeface="+mj-lt"/>
                <a:cs typeface="Arial" panose="020B0604020202020204" pitchFamily="34" charset="0"/>
                <a:hlinkClick r:id="rId2" action="ppaction://hlinkfile"/>
              </a:rPr>
              <a:t>1100-п</a:t>
            </a:r>
            <a:endParaRPr lang="ru-RU" altLang="ru-RU" sz="1600" b="1" dirty="0" smtClean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  <a:p>
            <a:pPr algn="just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200" b="1" dirty="0" smtClean="0">
                <a:latin typeface="+mj-lt"/>
                <a:cs typeface="Arial" panose="020B0604020202020204" pitchFamily="34" charset="0"/>
              </a:rPr>
              <a:t>«Об утверждении Порядка предоставления субсидий из бюджета Пермского края субъектам малого и среднего предпринимательства в целях возмещения части затрат, связанных с осуществлением ими предпринимательской деятельности»</a:t>
            </a:r>
            <a:endParaRPr lang="ru-RU" altLang="ru-RU" sz="1200" b="1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6153" name="Рисунок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752600"/>
            <a:ext cx="457201" cy="609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grpSp>
        <p:nvGrpSpPr>
          <p:cNvPr id="2" name="Группа 27"/>
          <p:cNvGrpSpPr>
            <a:grpSpLocks/>
          </p:cNvGrpSpPr>
          <p:nvPr/>
        </p:nvGrpSpPr>
        <p:grpSpPr bwMode="auto">
          <a:xfrm>
            <a:off x="457200" y="3429000"/>
            <a:ext cx="8414147" cy="1169987"/>
            <a:chOff x="281609" y="1924272"/>
            <a:chExt cx="11219857" cy="1171415"/>
          </a:xfrm>
        </p:grpSpPr>
        <p:sp>
          <p:nvSpPr>
            <p:cNvPr id="104" name="TextBox 21"/>
            <p:cNvSpPr txBox="1">
              <a:spLocks noChangeArrowheads="1"/>
            </p:cNvSpPr>
            <p:nvPr/>
          </p:nvSpPr>
          <p:spPr bwMode="auto">
            <a:xfrm>
              <a:off x="281609" y="2695149"/>
              <a:ext cx="838274" cy="400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ru-RU" altLang="ru-RU" sz="1000" b="1" dirty="0" smtClean="0">
                  <a:latin typeface="+mn-lt"/>
                  <a:cs typeface="Arial" panose="020B0604020202020204" pitchFamily="34" charset="0"/>
                </a:rPr>
                <a:t>Субъект МСП</a:t>
              </a:r>
              <a:endParaRPr lang="ru-RU" altLang="ru-RU" sz="1000" b="1" dirty="0">
                <a:latin typeface="+mn-lt"/>
                <a:cs typeface="Arial" panose="020B0604020202020204" pitchFamily="34" charset="0"/>
              </a:endParaRPr>
            </a:p>
          </p:txBody>
        </p:sp>
        <p:pic>
          <p:nvPicPr>
            <p:cNvPr id="6173" name="Picture 2" descr="https://image.freepik.com/free-icon/no-translate-detected_318-29292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30562" y="1992798"/>
              <a:ext cx="741362" cy="741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10" name="Прямая со стрелкой 109"/>
            <p:cNvCxnSpPr/>
            <p:nvPr/>
          </p:nvCxnSpPr>
          <p:spPr bwMode="auto">
            <a:xfrm>
              <a:off x="1069079" y="2498058"/>
              <a:ext cx="684274" cy="6358"/>
            </a:xfrm>
            <a:prstGeom prst="straightConnector1">
              <a:avLst/>
            </a:prstGeom>
            <a:ln w="38100">
              <a:solidFill>
                <a:schemeClr val="tx2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TextBox 21"/>
            <p:cNvSpPr txBox="1">
              <a:spLocks noChangeArrowheads="1"/>
            </p:cNvSpPr>
            <p:nvPr/>
          </p:nvSpPr>
          <p:spPr bwMode="auto">
            <a:xfrm>
              <a:off x="767427" y="2275537"/>
              <a:ext cx="1289164" cy="246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ru-RU" altLang="ru-RU" sz="1000" b="1" dirty="0" smtClean="0">
                  <a:latin typeface="+mn-lt"/>
                  <a:cs typeface="Arial" panose="020B0604020202020204" pitchFamily="34" charset="0"/>
                </a:rPr>
                <a:t>Заявка</a:t>
              </a:r>
              <a:endParaRPr lang="ru-RU" altLang="ru-RU" sz="1000" b="1" dirty="0">
                <a:latin typeface="+mn-lt"/>
                <a:cs typeface="Arial" panose="020B0604020202020204" pitchFamily="34" charset="0"/>
              </a:endParaRPr>
            </a:p>
          </p:txBody>
        </p:sp>
        <p:grpSp>
          <p:nvGrpSpPr>
            <p:cNvPr id="4" name="Группа 3"/>
            <p:cNvGrpSpPr>
              <a:grpSpLocks/>
            </p:cNvGrpSpPr>
            <p:nvPr/>
          </p:nvGrpSpPr>
          <p:grpSpPr bwMode="auto">
            <a:xfrm>
              <a:off x="1886800" y="2140436"/>
              <a:ext cx="2368674" cy="712931"/>
              <a:chOff x="4643381" y="3411385"/>
              <a:chExt cx="2236120" cy="542068"/>
            </a:xfrm>
          </p:grpSpPr>
          <p:sp>
            <p:nvSpPr>
              <p:cNvPr id="119" name="Rectangle 4"/>
              <p:cNvSpPr>
                <a:spLocks noChangeArrowheads="1"/>
              </p:cNvSpPr>
              <p:nvPr/>
            </p:nvSpPr>
            <p:spPr bwMode="auto">
              <a:xfrm>
                <a:off x="5170875" y="3411385"/>
                <a:ext cx="1708626" cy="5388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000" b="1" kern="100" dirty="0">
                    <a:latin typeface="+mn-lt"/>
                    <a:cs typeface="Arial" panose="020B0604020202020204" pitchFamily="34" charset="0"/>
                  </a:rPr>
                  <a:t>НО «Пермский </a:t>
                </a:r>
              </a:p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000" b="1" kern="100" dirty="0">
                    <a:latin typeface="+mn-lt"/>
                    <a:cs typeface="Arial" panose="020B0604020202020204" pitchFamily="34" charset="0"/>
                  </a:rPr>
                  <a:t>фонд развития предпринимательства»</a:t>
                </a:r>
              </a:p>
            </p:txBody>
          </p:sp>
          <p:pic>
            <p:nvPicPr>
              <p:cNvPr id="6193" name="Picture 9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643381" y="3428419"/>
                <a:ext cx="526952" cy="5250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cxnSp>
          <p:nvCxnSpPr>
            <p:cNvPr id="121" name="Прямая со стрелкой 120"/>
            <p:cNvCxnSpPr/>
            <p:nvPr/>
          </p:nvCxnSpPr>
          <p:spPr bwMode="auto">
            <a:xfrm flipV="1">
              <a:off x="4169741" y="2463091"/>
              <a:ext cx="463591" cy="6358"/>
            </a:xfrm>
            <a:prstGeom prst="straightConnector1">
              <a:avLst/>
            </a:prstGeom>
            <a:ln w="38100">
              <a:solidFill>
                <a:schemeClr val="tx2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TextBox 21"/>
            <p:cNvSpPr txBox="1">
              <a:spLocks noChangeArrowheads="1"/>
            </p:cNvSpPr>
            <p:nvPr/>
          </p:nvSpPr>
          <p:spPr bwMode="auto">
            <a:xfrm>
              <a:off x="4401537" y="2204013"/>
              <a:ext cx="1289164" cy="246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endParaRPr lang="ru-RU" altLang="ru-RU" sz="1000" b="1" dirty="0">
                <a:latin typeface="+mn-lt"/>
                <a:cs typeface="Arial" panose="020B0604020202020204" pitchFamily="34" charset="0"/>
              </a:endParaRPr>
            </a:p>
          </p:txBody>
        </p:sp>
        <p:pic>
          <p:nvPicPr>
            <p:cNvPr id="6179" name="Рисунок 14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697292" y="1968050"/>
              <a:ext cx="911043" cy="7569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26" name="Прямая со стрелкой 125"/>
            <p:cNvCxnSpPr/>
            <p:nvPr/>
          </p:nvCxnSpPr>
          <p:spPr bwMode="auto">
            <a:xfrm flipV="1">
              <a:off x="5712928" y="2499648"/>
              <a:ext cx="1166915" cy="15894"/>
            </a:xfrm>
            <a:prstGeom prst="straightConnector1">
              <a:avLst/>
            </a:prstGeom>
            <a:ln w="38100">
              <a:solidFill>
                <a:schemeClr val="tx2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TextBox 21"/>
            <p:cNvSpPr txBox="1">
              <a:spLocks noChangeArrowheads="1"/>
            </p:cNvSpPr>
            <p:nvPr/>
          </p:nvSpPr>
          <p:spPr bwMode="auto">
            <a:xfrm>
              <a:off x="5665299" y="2134078"/>
              <a:ext cx="1289164" cy="5546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ru-RU" altLang="ru-RU" sz="1000" b="1" dirty="0" smtClean="0">
                  <a:latin typeface="+mn-lt"/>
                  <a:cs typeface="Arial" panose="020B0604020202020204" pitchFamily="34" charset="0"/>
                </a:rPr>
                <a:t>Оценка бизнес-проектов</a:t>
              </a:r>
              <a:endParaRPr lang="ru-RU" altLang="ru-RU" sz="1000" b="1" dirty="0">
                <a:latin typeface="+mn-lt"/>
                <a:cs typeface="Arial" panose="020B0604020202020204" pitchFamily="34" charset="0"/>
              </a:endParaRPr>
            </a:p>
          </p:txBody>
        </p:sp>
        <p:cxnSp>
          <p:nvCxnSpPr>
            <p:cNvPr id="128" name="Прямая со стрелкой 127"/>
            <p:cNvCxnSpPr/>
            <p:nvPr/>
          </p:nvCxnSpPr>
          <p:spPr bwMode="auto">
            <a:xfrm flipV="1">
              <a:off x="7853068" y="2451965"/>
              <a:ext cx="417549" cy="1589"/>
            </a:xfrm>
            <a:prstGeom prst="straightConnector1">
              <a:avLst/>
            </a:prstGeom>
            <a:ln w="38100">
              <a:solidFill>
                <a:schemeClr val="tx2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183" name="Рисунок 17"/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8438982" y="1924272"/>
              <a:ext cx="856347" cy="7834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Группа 20"/>
            <p:cNvGrpSpPr>
              <a:grpSpLocks/>
            </p:cNvGrpSpPr>
            <p:nvPr/>
          </p:nvGrpSpPr>
          <p:grpSpPr bwMode="auto">
            <a:xfrm>
              <a:off x="7091257" y="2168413"/>
              <a:ext cx="600349" cy="531120"/>
              <a:chOff x="7418082" y="2096690"/>
              <a:chExt cx="600349" cy="531120"/>
            </a:xfrm>
          </p:grpSpPr>
          <p:pic>
            <p:nvPicPr>
              <p:cNvPr id="6190" name="Рисунок 16"/>
              <p:cNvPicPr>
                <a:picLocks noChangeAspect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7418082" y="2123766"/>
                <a:ext cx="530573" cy="5040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" name="Прямоугольник 19"/>
              <p:cNvSpPr/>
              <p:nvPr/>
            </p:nvSpPr>
            <p:spPr>
              <a:xfrm>
                <a:off x="7825848" y="2097323"/>
                <a:ext cx="192105" cy="182785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ru-RU" dirty="0"/>
              </a:p>
            </p:txBody>
          </p:sp>
        </p:grpSp>
        <p:pic>
          <p:nvPicPr>
            <p:cNvPr id="6185" name="Picture 2" descr="https://image.freepik.com/free-icon/clipboard-variant-with-lists-and-checks_318-48788.jpg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10857054" y="2125078"/>
              <a:ext cx="644412" cy="6444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" name="TextBox 21"/>
            <p:cNvSpPr txBox="1">
              <a:spLocks noChangeArrowheads="1"/>
            </p:cNvSpPr>
            <p:nvPr/>
          </p:nvSpPr>
          <p:spPr bwMode="auto">
            <a:xfrm>
              <a:off x="4507908" y="2607730"/>
              <a:ext cx="1289164" cy="400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ru-RU" altLang="ru-RU" sz="1000" b="1" dirty="0" smtClean="0">
                  <a:latin typeface="+mn-lt"/>
                  <a:cs typeface="Arial" panose="020B0604020202020204" pitchFamily="34" charset="0"/>
                </a:rPr>
                <a:t>Экспертная группа</a:t>
              </a:r>
              <a:endParaRPr lang="ru-RU" altLang="ru-RU" sz="1000" b="1" dirty="0"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135" name="TextBox 21"/>
            <p:cNvSpPr txBox="1">
              <a:spLocks noChangeArrowheads="1"/>
            </p:cNvSpPr>
            <p:nvPr/>
          </p:nvSpPr>
          <p:spPr bwMode="auto">
            <a:xfrm>
              <a:off x="8280143" y="2655413"/>
              <a:ext cx="1289164" cy="400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ru-RU" altLang="ru-RU" sz="1000" b="1" dirty="0" smtClean="0">
                  <a:latin typeface="+mn-lt"/>
                  <a:cs typeface="Arial" panose="020B0604020202020204" pitchFamily="34" charset="0"/>
                </a:rPr>
                <a:t>Комиссия по отбору</a:t>
              </a:r>
              <a:endParaRPr lang="ru-RU" altLang="ru-RU" sz="1000" b="1" dirty="0">
                <a:latin typeface="+mn-lt"/>
                <a:cs typeface="Arial" panose="020B0604020202020204" pitchFamily="34" charset="0"/>
              </a:endParaRPr>
            </a:p>
          </p:txBody>
        </p:sp>
        <p:cxnSp>
          <p:nvCxnSpPr>
            <p:cNvPr id="136" name="Прямая со стрелкой 135"/>
            <p:cNvCxnSpPr/>
            <p:nvPr/>
          </p:nvCxnSpPr>
          <p:spPr bwMode="auto">
            <a:xfrm>
              <a:off x="9561369" y="2498058"/>
              <a:ext cx="841450" cy="3179"/>
            </a:xfrm>
            <a:prstGeom prst="straightConnector1">
              <a:avLst/>
            </a:prstGeom>
            <a:ln w="38100">
              <a:solidFill>
                <a:schemeClr val="tx2">
                  <a:lumMod val="40000"/>
                  <a:lumOff val="6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TextBox 21"/>
            <p:cNvSpPr txBox="1">
              <a:spLocks noChangeArrowheads="1"/>
            </p:cNvSpPr>
            <p:nvPr/>
          </p:nvSpPr>
          <p:spPr bwMode="auto">
            <a:xfrm>
              <a:off x="9294645" y="2073679"/>
              <a:ext cx="1289164" cy="400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ru-RU" altLang="ru-RU" sz="1000" b="1" dirty="0" smtClean="0">
                  <a:latin typeface="+mn-lt"/>
                  <a:cs typeface="Arial" panose="020B0604020202020204" pitchFamily="34" charset="0"/>
                </a:rPr>
                <a:t>Определение победителей</a:t>
              </a:r>
              <a:endParaRPr lang="ru-RU" altLang="ru-RU" sz="1000" b="1" dirty="0">
                <a:latin typeface="+mn-lt"/>
                <a:cs typeface="Arial" panose="020B0604020202020204" pitchFamily="34" charset="0"/>
              </a:endParaRPr>
            </a:p>
          </p:txBody>
        </p:sp>
      </p:grpSp>
      <p:sp>
        <p:nvSpPr>
          <p:cNvPr id="139" name="TextBox 21"/>
          <p:cNvSpPr txBox="1">
            <a:spLocks noChangeArrowheads="1"/>
          </p:cNvSpPr>
          <p:nvPr/>
        </p:nvSpPr>
        <p:spPr bwMode="auto">
          <a:xfrm>
            <a:off x="3276600" y="2819400"/>
            <a:ext cx="2512219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800" b="1" dirty="0" smtClean="0">
                <a:solidFill>
                  <a:srgbClr val="C00000"/>
                </a:solidFill>
                <a:latin typeface="+mj-lt"/>
                <a:cs typeface="Arial" panose="020B0604020202020204" pitchFamily="34" charset="0"/>
              </a:rPr>
              <a:t>Этапы конкурса</a:t>
            </a:r>
            <a:endParaRPr lang="ru-RU" altLang="ru-RU" sz="1800" b="1" dirty="0">
              <a:solidFill>
                <a:srgbClr val="C00000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10" cstate="print"/>
          <a:srcRect r="66060"/>
          <a:stretch>
            <a:fillRect/>
          </a:stretch>
        </p:blipFill>
        <p:spPr bwMode="auto">
          <a:xfrm>
            <a:off x="134470" y="350102"/>
            <a:ext cx="643553" cy="792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6" descr="Картинки по запросу pantone gold color"/>
          <p:cNvSpPr>
            <a:spLocks noChangeAspect="1" noChangeArrowheads="1"/>
          </p:cNvSpPr>
          <p:nvPr/>
        </p:nvSpPr>
        <p:spPr bwMode="auto">
          <a:xfrm>
            <a:off x="1259681" y="-144463"/>
            <a:ext cx="2286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 dirty="0">
              <a:latin typeface="Calibri" pitchFamily="34" charset="0"/>
            </a:endParaRPr>
          </a:p>
        </p:txBody>
      </p:sp>
      <p:sp>
        <p:nvSpPr>
          <p:cNvPr id="6147" name="AutoShape 8" descr="Картинки по запросу pantone gold color"/>
          <p:cNvSpPr>
            <a:spLocks noChangeAspect="1" noChangeArrowheads="1"/>
          </p:cNvSpPr>
          <p:nvPr/>
        </p:nvSpPr>
        <p:spPr bwMode="auto">
          <a:xfrm>
            <a:off x="1259681" y="-144463"/>
            <a:ext cx="2286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 dirty="0">
              <a:latin typeface="Calibri" pitchFamily="34" charset="0"/>
            </a:endParaRPr>
          </a:p>
        </p:txBody>
      </p:sp>
      <p:sp>
        <p:nvSpPr>
          <p:cNvPr id="6148" name="AutoShape 10" descr="Картинки по запросу pantone gold color"/>
          <p:cNvSpPr>
            <a:spLocks noChangeAspect="1" noChangeArrowheads="1"/>
          </p:cNvSpPr>
          <p:nvPr/>
        </p:nvSpPr>
        <p:spPr bwMode="auto">
          <a:xfrm>
            <a:off x="1259681" y="-144463"/>
            <a:ext cx="228600" cy="30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ru-RU" altLang="ru-RU" dirty="0">
              <a:latin typeface="Calibri" pitchFamily="34" charset="0"/>
            </a:endParaRPr>
          </a:p>
        </p:txBody>
      </p:sp>
      <p:sp>
        <p:nvSpPr>
          <p:cNvPr id="6149" name="TextBox 32"/>
          <p:cNvSpPr txBox="1">
            <a:spLocks noChangeArrowheads="1"/>
          </p:cNvSpPr>
          <p:nvPr/>
        </p:nvSpPr>
        <p:spPr bwMode="auto">
          <a:xfrm>
            <a:off x="762000" y="457200"/>
            <a:ext cx="8382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ts val="1800"/>
              </a:lnSpc>
            </a:pPr>
            <a:r>
              <a:rPr lang="ru-RU" sz="2000" b="1" dirty="0">
                <a:solidFill>
                  <a:srgbClr val="C00000"/>
                </a:solidFill>
                <a:latin typeface="+mj-lt"/>
                <a:ea typeface="PT Serif" pitchFamily="18" charset="-52"/>
                <a:cs typeface="PT Serif" pitchFamily="18" charset="-52"/>
              </a:rPr>
              <a:t>Субсидии субъектам МСП на возмещение части затрат, связанных с осуществлением ими предпринимательской деятельности, в 2018 г.</a:t>
            </a:r>
          </a:p>
          <a:p>
            <a:pPr eaLnBrk="1" hangingPunct="1"/>
            <a:r>
              <a:rPr lang="ru-RU" sz="2000" b="1" dirty="0">
                <a:solidFill>
                  <a:srgbClr val="DB251D"/>
                </a:solidFill>
                <a:latin typeface="+mj-lt"/>
                <a:ea typeface="PT Serif" pitchFamily="18" charset="-52"/>
                <a:cs typeface="PT Serif" pitchFamily="18" charset="-52"/>
              </a:rPr>
              <a:t>  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5105400" y="1676400"/>
            <a:ext cx="0" cy="41910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21"/>
          <p:cNvSpPr txBox="1">
            <a:spLocks noChangeArrowheads="1"/>
          </p:cNvSpPr>
          <p:nvPr/>
        </p:nvSpPr>
        <p:spPr bwMode="auto">
          <a:xfrm>
            <a:off x="990600" y="1905000"/>
            <a:ext cx="32432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800" b="1" dirty="0" smtClean="0">
                <a:latin typeface="+mj-lt"/>
                <a:cs typeface="Arial" panose="020B0604020202020204" pitchFamily="34" charset="0"/>
              </a:rPr>
              <a:t>Приобретение оборудования</a:t>
            </a:r>
            <a:endParaRPr lang="ru-RU" altLang="ru-RU" sz="18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79" name="TextBox 21"/>
          <p:cNvSpPr txBox="1">
            <a:spLocks noChangeArrowheads="1"/>
          </p:cNvSpPr>
          <p:nvPr/>
        </p:nvSpPr>
        <p:spPr bwMode="auto">
          <a:xfrm>
            <a:off x="4953000" y="1828800"/>
            <a:ext cx="3917157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lnSpc>
                <a:spcPts val="14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800" b="1" dirty="0" smtClean="0">
                <a:latin typeface="+mj-lt"/>
                <a:cs typeface="Arial" panose="020B0604020202020204" pitchFamily="34" charset="0"/>
              </a:rPr>
              <a:t>Передача прав на франшизу </a:t>
            </a:r>
          </a:p>
          <a:p>
            <a:pPr algn="ctr" eaLnBrk="1" fontAlgn="auto" hangingPunct="1">
              <a:lnSpc>
                <a:spcPts val="14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800" b="1" dirty="0" smtClean="0">
                <a:latin typeface="+mj-lt"/>
                <a:cs typeface="Arial" panose="020B0604020202020204" pitchFamily="34" charset="0"/>
              </a:rPr>
              <a:t>(паушальный взнос)</a:t>
            </a:r>
            <a:endParaRPr lang="ru-RU" altLang="ru-RU" sz="1800" b="1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6157" name="Рисунок 79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352800"/>
            <a:ext cx="457200" cy="616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8" name="Рисунок 87"/>
          <p:cNvPicPr>
            <a:picLocks noChangeAspect="1"/>
          </p:cNvPicPr>
          <p:nvPr/>
        </p:nvPicPr>
        <p:blipFill>
          <a:blip r:embed="rId3" cstate="print"/>
          <a:srcRect t="66412" r="74313" b="23958"/>
          <a:stretch>
            <a:fillRect/>
          </a:stretch>
        </p:blipFill>
        <p:spPr bwMode="auto">
          <a:xfrm>
            <a:off x="228600" y="2133600"/>
            <a:ext cx="670322" cy="696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" name="TextBox 21"/>
          <p:cNvSpPr txBox="1">
            <a:spLocks noChangeArrowheads="1"/>
          </p:cNvSpPr>
          <p:nvPr/>
        </p:nvSpPr>
        <p:spPr bwMode="auto">
          <a:xfrm>
            <a:off x="0" y="2667000"/>
            <a:ext cx="9239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000" b="1" dirty="0" smtClean="0">
                <a:latin typeface="+mn-lt"/>
                <a:cs typeface="Arial" panose="020B0604020202020204" pitchFamily="34" charset="0"/>
              </a:rPr>
              <a:t>Категории получателей</a:t>
            </a:r>
            <a:endParaRPr lang="ru-RU" altLang="ru-RU" sz="10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85" name="TextBox 21"/>
          <p:cNvSpPr txBox="1">
            <a:spLocks noChangeArrowheads="1"/>
          </p:cNvSpPr>
          <p:nvPr/>
        </p:nvSpPr>
        <p:spPr bwMode="auto">
          <a:xfrm>
            <a:off x="152400" y="3962400"/>
            <a:ext cx="6286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000" b="1" dirty="0" smtClean="0">
                <a:latin typeface="+mn-lt"/>
                <a:cs typeface="Arial" panose="020B0604020202020204" pitchFamily="34" charset="0"/>
              </a:rPr>
              <a:t>Размер</a:t>
            </a:r>
            <a:endParaRPr lang="ru-RU" altLang="ru-RU" sz="10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89" name="TextBox 21"/>
          <p:cNvSpPr txBox="1">
            <a:spLocks noChangeArrowheads="1"/>
          </p:cNvSpPr>
          <p:nvPr/>
        </p:nvSpPr>
        <p:spPr bwMode="auto">
          <a:xfrm>
            <a:off x="762000" y="2514600"/>
            <a:ext cx="4191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400" b="1" dirty="0">
                <a:latin typeface="+mj-lt"/>
                <a:cs typeface="Arial" panose="020B0604020202020204" pitchFamily="34" charset="0"/>
              </a:rPr>
              <a:t>д</a:t>
            </a:r>
            <a:r>
              <a:rPr lang="ru-RU" altLang="ru-RU" sz="1400" b="1" dirty="0" smtClean="0">
                <a:latin typeface="+mj-lt"/>
                <a:cs typeface="Arial" panose="020B0604020202020204" pitchFamily="34" charset="0"/>
              </a:rPr>
              <a:t>ействующие и начинающие субъекты МСП</a:t>
            </a:r>
            <a:endParaRPr lang="ru-RU" altLang="ru-RU" sz="14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91" name="TextBox 21"/>
          <p:cNvSpPr txBox="1">
            <a:spLocks noChangeArrowheads="1"/>
          </p:cNvSpPr>
          <p:nvPr/>
        </p:nvSpPr>
        <p:spPr bwMode="auto">
          <a:xfrm>
            <a:off x="4953000" y="2514600"/>
            <a:ext cx="312181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400" b="1" dirty="0" smtClean="0">
                <a:latin typeface="+mj-lt"/>
                <a:cs typeface="Arial" panose="020B0604020202020204" pitchFamily="34" charset="0"/>
              </a:rPr>
              <a:t>начинающие субъекты МСП</a:t>
            </a:r>
            <a:endParaRPr lang="ru-RU" altLang="ru-RU" sz="1400" b="1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6163" name="Рисунок 1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4495800"/>
            <a:ext cx="433387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" name="TextBox 21"/>
          <p:cNvSpPr txBox="1">
            <a:spLocks noChangeArrowheads="1"/>
          </p:cNvSpPr>
          <p:nvPr/>
        </p:nvSpPr>
        <p:spPr bwMode="auto">
          <a:xfrm>
            <a:off x="152400" y="5105400"/>
            <a:ext cx="78938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000" b="1" dirty="0" smtClean="0">
                <a:latin typeface="+mn-lt"/>
                <a:cs typeface="Arial" panose="020B0604020202020204" pitchFamily="34" charset="0"/>
              </a:rPr>
              <a:t>Условия</a:t>
            </a:r>
            <a:endParaRPr lang="ru-RU" altLang="ru-RU" sz="10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99" name="TextBox 21"/>
          <p:cNvSpPr txBox="1">
            <a:spLocks noChangeArrowheads="1"/>
          </p:cNvSpPr>
          <p:nvPr/>
        </p:nvSpPr>
        <p:spPr bwMode="auto">
          <a:xfrm>
            <a:off x="1066800" y="3048000"/>
            <a:ext cx="40005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400" b="1" dirty="0">
                <a:latin typeface="+mj-lt"/>
                <a:cs typeface="Arial" panose="020B0604020202020204" pitchFamily="34" charset="0"/>
              </a:rPr>
              <a:t>н</a:t>
            </a:r>
            <a:r>
              <a:rPr lang="ru-RU" altLang="ru-RU" sz="1400" b="1" dirty="0" smtClean="0">
                <a:latin typeface="+mj-lt"/>
                <a:cs typeface="Arial" panose="020B0604020202020204" pitchFamily="34" charset="0"/>
              </a:rPr>
              <a:t>е более 50% произведенных затрат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400" b="1" dirty="0" smtClean="0">
                <a:latin typeface="+mj-lt"/>
                <a:cs typeface="Arial" panose="020B0604020202020204" pitchFamily="34" charset="0"/>
              </a:rPr>
              <a:t>не более 15 млн. руб. действующим субъектам МСП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400" b="1" dirty="0" smtClean="0">
                <a:latin typeface="+mj-lt"/>
                <a:cs typeface="Arial" panose="020B0604020202020204" pitchFamily="34" charset="0"/>
              </a:rPr>
              <a:t>не более 1,5 млн. руб. начинающим  субъектам МСП</a:t>
            </a:r>
            <a:endParaRPr lang="ru-RU" altLang="ru-RU" sz="14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00" name="TextBox 21"/>
          <p:cNvSpPr txBox="1">
            <a:spLocks noChangeArrowheads="1"/>
          </p:cNvSpPr>
          <p:nvPr/>
        </p:nvSpPr>
        <p:spPr bwMode="auto">
          <a:xfrm>
            <a:off x="5181600" y="3048000"/>
            <a:ext cx="38481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400" b="1" dirty="0" smtClean="0">
                <a:latin typeface="+mj-lt"/>
                <a:cs typeface="Arial" panose="020B0604020202020204" pitchFamily="34" charset="0"/>
              </a:rPr>
              <a:t>не более 85% фактически произведенных затрат </a:t>
            </a:r>
            <a:br>
              <a:rPr lang="ru-RU" altLang="ru-RU" sz="1400" b="1" dirty="0" smtClean="0">
                <a:latin typeface="+mj-lt"/>
                <a:cs typeface="Arial" panose="020B0604020202020204" pitchFamily="34" charset="0"/>
              </a:rPr>
            </a:br>
            <a:r>
              <a:rPr lang="ru-RU" altLang="ru-RU" sz="1400" b="1" dirty="0" smtClean="0">
                <a:latin typeface="+mj-lt"/>
                <a:cs typeface="Arial" panose="020B0604020202020204" pitchFamily="34" charset="0"/>
              </a:rPr>
              <a:t>и не более 0,5 млн. руб. на одного субъекта МСП</a:t>
            </a:r>
            <a:endParaRPr lang="ru-RU" altLang="ru-RU" sz="14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02" name="TextBox 21"/>
          <p:cNvSpPr txBox="1">
            <a:spLocks noChangeArrowheads="1"/>
          </p:cNvSpPr>
          <p:nvPr/>
        </p:nvSpPr>
        <p:spPr bwMode="auto">
          <a:xfrm>
            <a:off x="914400" y="4267200"/>
            <a:ext cx="4305300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 algn="ctr" eaLnBrk="1" hangingPunct="1">
              <a:spcBef>
                <a:spcPct val="0"/>
              </a:spcBef>
              <a:buNone/>
              <a:defRPr/>
            </a:pPr>
            <a:r>
              <a:rPr lang="ru-RU" altLang="ru-RU" sz="1400" b="1" dirty="0" smtClean="0">
                <a:latin typeface="+mj-lt"/>
                <a:cs typeface="Arial" panose="020B0604020202020204" pitchFamily="34" charset="0"/>
              </a:rPr>
              <a:t>ОКВЭД раздел С «Обрабатывающие производства» (</a:t>
            </a:r>
            <a:r>
              <a:rPr lang="ru-RU" sz="1400" b="1" dirty="0" smtClean="0"/>
              <a:t>за исключением производства подакцизных товаров и кодов 12,18,19,21,30.1)</a:t>
            </a:r>
            <a:endParaRPr lang="ru-RU" altLang="ru-RU" sz="1400" b="1" dirty="0" smtClean="0">
              <a:latin typeface="+mj-lt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400" b="1" dirty="0">
                <a:latin typeface="+mj-lt"/>
                <a:cs typeface="Arial" panose="020B0604020202020204" pitchFamily="34" charset="0"/>
              </a:rPr>
              <a:t>в</a:t>
            </a:r>
            <a:r>
              <a:rPr lang="ru-RU" altLang="ru-RU" sz="1400" b="1" dirty="0" smtClean="0">
                <a:latin typeface="+mj-lt"/>
                <a:cs typeface="Arial" panose="020B0604020202020204" pitchFamily="34" charset="0"/>
              </a:rPr>
              <a:t>озмещение затрат по покупке нового оборудования (ранее не эксплуатировавшего)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ru-RU" altLang="ru-RU" sz="16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03" name="TextBox 21"/>
          <p:cNvSpPr txBox="1">
            <a:spLocks noChangeArrowheads="1"/>
          </p:cNvSpPr>
          <p:nvPr/>
        </p:nvSpPr>
        <p:spPr bwMode="auto">
          <a:xfrm>
            <a:off x="5029200" y="4267200"/>
            <a:ext cx="41148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400" b="1" dirty="0" smtClean="0">
                <a:latin typeface="+mj-lt"/>
                <a:cs typeface="Arial" panose="020B0604020202020204" pitchFamily="34" charset="0"/>
              </a:rPr>
              <a:t>Все ОКВЭД</a:t>
            </a:r>
            <a:r>
              <a:rPr lang="ru-RU" altLang="ru-RU" sz="1400" b="1" dirty="0">
                <a:latin typeface="+mj-lt"/>
                <a:cs typeface="Arial" panose="020B0604020202020204" pitchFamily="34" charset="0"/>
              </a:rPr>
              <a:t>, за исключением кодов ОКВЭД, включенных в разделы G (за исключением кода 45), K, L, M (за исключением кодов 71 и 75), N, O, S </a:t>
            </a:r>
            <a:r>
              <a:rPr lang="en-US" altLang="ru-RU" sz="1400" b="1" dirty="0" smtClean="0">
                <a:latin typeface="+mj-lt"/>
                <a:cs typeface="Arial" panose="020B0604020202020204" pitchFamily="34" charset="0"/>
              </a:rPr>
              <a:t/>
            </a:r>
            <a:br>
              <a:rPr lang="en-US" altLang="ru-RU" sz="1400" b="1" dirty="0" smtClean="0">
                <a:latin typeface="+mj-lt"/>
                <a:cs typeface="Arial" panose="020B0604020202020204" pitchFamily="34" charset="0"/>
              </a:rPr>
            </a:br>
            <a:r>
              <a:rPr lang="ru-RU" altLang="ru-RU" sz="1400" b="1" dirty="0" smtClean="0">
                <a:latin typeface="+mj-lt"/>
                <a:cs typeface="Arial" panose="020B0604020202020204" pitchFamily="34" charset="0"/>
              </a:rPr>
              <a:t>(</a:t>
            </a:r>
            <a:r>
              <a:rPr lang="ru-RU" altLang="ru-RU" sz="1400" b="1" dirty="0">
                <a:latin typeface="+mj-lt"/>
                <a:cs typeface="Arial" panose="020B0604020202020204" pitchFamily="34" charset="0"/>
              </a:rPr>
              <a:t>за исключением кодов 95 и 96), T, </a:t>
            </a:r>
            <a:r>
              <a:rPr lang="ru-RU" altLang="ru-RU" sz="1400" b="1" dirty="0" smtClean="0">
                <a:latin typeface="+mj-lt"/>
                <a:cs typeface="Arial" panose="020B0604020202020204" pitchFamily="34" charset="0"/>
              </a:rPr>
              <a:t>U</a:t>
            </a: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ru-RU" altLang="ru-RU" sz="1400" b="1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40" name="TextBox 21"/>
          <p:cNvSpPr txBox="1">
            <a:spLocks noChangeArrowheads="1"/>
          </p:cNvSpPr>
          <p:nvPr/>
        </p:nvSpPr>
        <p:spPr bwMode="auto">
          <a:xfrm>
            <a:off x="3048000" y="990600"/>
            <a:ext cx="36552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ru-RU" altLang="ru-RU" sz="1800" b="1" dirty="0" smtClean="0">
                <a:solidFill>
                  <a:schemeClr val="accent2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Направления субсидирования</a:t>
            </a:r>
            <a:endParaRPr lang="ru-RU" altLang="ru-RU" sz="1800" b="1" dirty="0">
              <a:solidFill>
                <a:schemeClr val="accent2">
                  <a:lumMod val="75000"/>
                </a:schemeClr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V="1">
            <a:off x="1066800" y="2895600"/>
            <a:ext cx="7848600" cy="762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V="1">
            <a:off x="1066800" y="2286000"/>
            <a:ext cx="7848600" cy="762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1143000" y="4191000"/>
            <a:ext cx="7848600" cy="762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5" cstate="print"/>
          <a:srcRect r="66060"/>
          <a:stretch>
            <a:fillRect/>
          </a:stretch>
        </p:blipFill>
        <p:spPr bwMode="auto">
          <a:xfrm>
            <a:off x="134470" y="350102"/>
            <a:ext cx="643553" cy="792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229600" cy="487362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solidFill>
                  <a:srgbClr val="C00000"/>
                </a:solidFill>
              </a:rPr>
              <a:t>Категории субъектов МСП, имеющих право на получение субсидий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495800"/>
          </a:xfrm>
        </p:spPr>
        <p:txBody>
          <a:bodyPr>
            <a:normAutofit fontScale="47500" lnSpcReduction="20000"/>
          </a:bodyPr>
          <a:lstStyle/>
          <a:p>
            <a:pPr lvl="0">
              <a:buNone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Субъект МСП ДОЛЖЕН:</a:t>
            </a:r>
          </a:p>
          <a:p>
            <a:pPr lvl="0"/>
            <a:endParaRPr lang="ru-RU" dirty="0" smtClean="0"/>
          </a:p>
          <a:p>
            <a:pPr lvl="0" algn="just">
              <a:buFont typeface="Wingdings" pitchFamily="2" charset="2"/>
              <a:buChar char="ü"/>
            </a:pPr>
            <a:r>
              <a:rPr lang="ru-RU" dirty="0" smtClean="0"/>
              <a:t>соответствовать категориям субъектов малого и среднего предпринимательства, установленные Федеральным законом от 24 июля 2007 г. № 209-ФЗ; </a:t>
            </a:r>
          </a:p>
          <a:p>
            <a:pPr lvl="0" algn="just">
              <a:buFont typeface="Wingdings" pitchFamily="2" charset="2"/>
              <a:buChar char="ü"/>
            </a:pPr>
            <a:endParaRPr lang="ru-RU" dirty="0" smtClean="0"/>
          </a:p>
          <a:p>
            <a:pPr lvl="0" algn="just">
              <a:buFont typeface="Wingdings" pitchFamily="2" charset="2"/>
              <a:buChar char="ü"/>
            </a:pPr>
            <a:r>
              <a:rPr lang="ru-RU" dirty="0" smtClean="0"/>
              <a:t>быть зарегистрирован и (или) осуществлять деятельность на территории соответствующего муниципального образования Пермского края через свое обособленное подразделение, поставленное на учет в налоговом органе соответствующего муниципального образования Пермского края;</a:t>
            </a:r>
          </a:p>
          <a:p>
            <a:pPr lvl="0" algn="just">
              <a:buFont typeface="Wingdings" pitchFamily="2" charset="2"/>
              <a:buChar char="ü"/>
            </a:pPr>
            <a:endParaRPr lang="ru-RU" dirty="0" smtClean="0"/>
          </a:p>
          <a:p>
            <a:pPr lvl="0" algn="just">
              <a:buFont typeface="Wingdings" pitchFamily="2" charset="2"/>
              <a:buChar char="ü"/>
            </a:pPr>
            <a:r>
              <a:rPr lang="ru-RU" dirty="0" smtClean="0"/>
              <a:t>быть включен в единый реестр субъектов малого и среднего предпринимательства;</a:t>
            </a:r>
          </a:p>
          <a:p>
            <a:pPr lvl="0" algn="just">
              <a:buFont typeface="Wingdings" pitchFamily="2" charset="2"/>
              <a:buChar char="ü"/>
            </a:pPr>
            <a:endParaRPr lang="ru-RU" dirty="0" smtClean="0"/>
          </a:p>
          <a:p>
            <a:pPr lvl="0" algn="just">
              <a:buFont typeface="Wingdings" pitchFamily="2" charset="2"/>
              <a:buChar char="ü"/>
            </a:pPr>
            <a:r>
              <a:rPr lang="ru-RU" dirty="0" smtClean="0"/>
              <a:t>не иметь  неисполненной обязанности по уплате налогов, сборов, страховых взносов, пеней, штрафов, процентов, подлежащих уплате в соответствии с законодательством Российской Федерации о налогах и сборах;</a:t>
            </a:r>
          </a:p>
          <a:p>
            <a:pPr lvl="0" algn="just">
              <a:buFont typeface="Wingdings" pitchFamily="2" charset="2"/>
              <a:buChar char="ü"/>
            </a:pPr>
            <a:endParaRPr lang="ru-RU" dirty="0" smtClean="0"/>
          </a:p>
          <a:p>
            <a:pPr lvl="0" algn="just">
              <a:buFont typeface="Wingdings" pitchFamily="2" charset="2"/>
              <a:buChar char="ü"/>
            </a:pPr>
            <a:r>
              <a:rPr lang="ru-RU" dirty="0" smtClean="0"/>
              <a:t>не иметь просроченной задолженности по возврату в бюджет Пермского края субсидий, бюджетных инвестиций, предоставленных, в том числе в соответствии с иными правовыми актами, и иная просроченная задолженность перед бюджетом Пермского края.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r="66060"/>
          <a:stretch>
            <a:fillRect/>
          </a:stretch>
        </p:blipFill>
        <p:spPr bwMode="auto">
          <a:xfrm>
            <a:off x="134470" y="350102"/>
            <a:ext cx="643553" cy="792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229600" cy="487362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solidFill>
                  <a:srgbClr val="C00000"/>
                </a:solidFill>
              </a:rPr>
              <a:t>Категории субъектов МСП, имеющих право на получение субсидий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5334000"/>
          </a:xfrm>
        </p:spPr>
        <p:txBody>
          <a:bodyPr>
            <a:normAutofit fontScale="32500" lnSpcReduction="20000"/>
          </a:bodyPr>
          <a:lstStyle/>
          <a:p>
            <a:pPr lvl="0">
              <a:buNone/>
            </a:pPr>
            <a:r>
              <a:rPr lang="ru-RU" sz="4900" b="1" dirty="0" smtClean="0">
                <a:solidFill>
                  <a:schemeClr val="accent2">
                    <a:lumMod val="75000"/>
                  </a:schemeClr>
                </a:solidFill>
              </a:rPr>
              <a:t>Субъект МСП НЕ ДОЛЖЕН: </a:t>
            </a:r>
          </a:p>
          <a:p>
            <a:pPr lvl="0">
              <a:buNone/>
            </a:pPr>
            <a:endParaRPr lang="ru-RU" sz="43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 algn="just">
              <a:buFont typeface="Wingdings" pitchFamily="2" charset="2"/>
              <a:buChar char="ü"/>
            </a:pPr>
            <a:r>
              <a:rPr lang="ru-RU" sz="4300" dirty="0" smtClean="0"/>
              <a:t>находиться в процессе реорганизации, ликвидации, банкротства, субъект МСП – индивидуальный предприниматель не должен прекратить деятельность в качестве индивидуального предпринимателя;</a:t>
            </a:r>
          </a:p>
          <a:p>
            <a:pPr lvl="0" algn="just">
              <a:buFont typeface="Wingdings" pitchFamily="2" charset="2"/>
              <a:buChar char="ü"/>
            </a:pPr>
            <a:endParaRPr lang="ru-RU" sz="4300" dirty="0" smtClean="0"/>
          </a:p>
          <a:p>
            <a:pPr lvl="0" algn="just">
              <a:buFont typeface="Wingdings" pitchFamily="2" charset="2"/>
              <a:buChar char="ü"/>
            </a:pPr>
            <a:r>
              <a:rPr lang="ru-RU" sz="4300" dirty="0" smtClean="0"/>
              <a:t>являться иностранным юридическим лицом, а также российским юридическим лицом, в уставном (складочном) капитале которого доля участия иностранных юридических лиц, местом регистрации которых является государство или территория, включенные </a:t>
            </a:r>
            <a:br>
              <a:rPr lang="ru-RU" sz="4300" dirty="0" smtClean="0"/>
            </a:br>
            <a:r>
              <a:rPr lang="ru-RU" sz="4300" dirty="0" smtClean="0"/>
              <a:t>в утверждаемый Министерством финансов Российской Федерации перечень государств и территорий, предоставляющих льготный налоговый режим налогообложения и (или) не предусматривающих раскрытия и предоставления информации при проведении финансовых операций (</a:t>
            </a:r>
            <a:r>
              <a:rPr lang="ru-RU" sz="4300" dirty="0" err="1" smtClean="0"/>
              <a:t>офшорные</a:t>
            </a:r>
            <a:r>
              <a:rPr lang="ru-RU" sz="4300" dirty="0" smtClean="0"/>
              <a:t> зоны) в отношении таких юридических лиц, в совокупности превышает 50 %;</a:t>
            </a:r>
          </a:p>
          <a:p>
            <a:pPr lvl="0" algn="just">
              <a:buFont typeface="Wingdings" pitchFamily="2" charset="2"/>
              <a:buChar char="ü"/>
            </a:pPr>
            <a:endParaRPr lang="ru-RU" sz="4300" dirty="0" smtClean="0"/>
          </a:p>
          <a:p>
            <a:pPr lvl="0" algn="just">
              <a:buFont typeface="Wingdings" pitchFamily="2" charset="2"/>
              <a:buChar char="ü"/>
            </a:pPr>
            <a:r>
              <a:rPr lang="ru-RU" sz="4300" dirty="0" smtClean="0"/>
              <a:t>являться кредитной организацией, страховой организацией (за исключением потребительских кооперативов), инвестиционным фондом, негосударственным пенсионным фондом, профессиональным участником рынка ценных бумаг, ломбардом;</a:t>
            </a:r>
          </a:p>
          <a:p>
            <a:pPr lvl="0" algn="just">
              <a:buFont typeface="Wingdings" pitchFamily="2" charset="2"/>
              <a:buChar char="ü"/>
            </a:pPr>
            <a:endParaRPr lang="ru-RU" sz="4300" dirty="0" smtClean="0"/>
          </a:p>
          <a:p>
            <a:pPr lvl="0" algn="just">
              <a:buFont typeface="Wingdings" pitchFamily="2" charset="2"/>
              <a:buChar char="ü"/>
            </a:pPr>
            <a:r>
              <a:rPr lang="ru-RU" sz="4300" dirty="0" smtClean="0"/>
              <a:t>являться участником соглашений о разделе продукции;</a:t>
            </a:r>
          </a:p>
          <a:p>
            <a:pPr lvl="0" algn="just">
              <a:buFont typeface="Wingdings" pitchFamily="2" charset="2"/>
              <a:buChar char="ü"/>
            </a:pPr>
            <a:endParaRPr lang="ru-RU" sz="4300" dirty="0" smtClean="0"/>
          </a:p>
          <a:p>
            <a:pPr lvl="0" algn="just">
              <a:buFont typeface="Wingdings" pitchFamily="2" charset="2"/>
              <a:buChar char="ü"/>
            </a:pPr>
            <a:r>
              <a:rPr lang="ru-RU" sz="4300" dirty="0" smtClean="0"/>
              <a:t>осуществлять предпринимательскую деятельность в сфере игорного бизнеса;</a:t>
            </a:r>
          </a:p>
          <a:p>
            <a:pPr lvl="0" algn="just">
              <a:buFont typeface="Wingdings" pitchFamily="2" charset="2"/>
              <a:buChar char="ü"/>
            </a:pPr>
            <a:endParaRPr lang="ru-RU" sz="4300" dirty="0" smtClean="0"/>
          </a:p>
          <a:p>
            <a:pPr lvl="0" algn="just">
              <a:buFont typeface="Wingdings" pitchFamily="2" charset="2"/>
              <a:buChar char="ü"/>
            </a:pPr>
            <a:r>
              <a:rPr lang="ru-RU" sz="4300" dirty="0" smtClean="0"/>
              <a:t>осуществлять производство и (или) реализацию подакцизных товаров, а также добычу и (или) реализацию полезных ископаемых, за исключением общераспространенных полезных ископаемых;</a:t>
            </a:r>
          </a:p>
          <a:p>
            <a:pPr lvl="0" algn="just">
              <a:buFont typeface="Wingdings" pitchFamily="2" charset="2"/>
              <a:buChar char="ü"/>
            </a:pPr>
            <a:endParaRPr lang="ru-RU" sz="4300" dirty="0" smtClean="0"/>
          </a:p>
          <a:p>
            <a:pPr lvl="0" algn="just">
              <a:buFont typeface="Wingdings" pitchFamily="2" charset="2"/>
              <a:buChar char="ü"/>
            </a:pPr>
            <a:r>
              <a:rPr lang="ru-RU" sz="4300" dirty="0" smtClean="0"/>
              <a:t>являться  в порядке, установленном законодательством Российской Федерации о валютном регулировании и валютном контроле, нерезидентами Российской Федерации, за исключением случаев, предусмотренных международными договорами Российской Федерации.</a:t>
            </a:r>
          </a:p>
          <a:p>
            <a:pPr lvl="0" algn="just">
              <a:buNone/>
            </a:pPr>
            <a:endParaRPr lang="ru-RU" sz="3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endParaRPr lang="ru-RU" dirty="0" smtClean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r="66060"/>
          <a:stretch>
            <a:fillRect/>
          </a:stretch>
        </p:blipFill>
        <p:spPr bwMode="auto">
          <a:xfrm>
            <a:off x="134470" y="350102"/>
            <a:ext cx="643553" cy="792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1143000"/>
            <a:ext cx="7772400" cy="1676400"/>
          </a:xfrm>
        </p:spPr>
        <p:txBody>
          <a:bodyPr>
            <a:normAutofit lnSpcReduction="10000"/>
          </a:bodyPr>
          <a:lstStyle/>
          <a:p>
            <a:pPr indent="0" algn="just">
              <a:buNone/>
            </a:pPr>
            <a:r>
              <a:rPr lang="ru-RU" sz="1800" dirty="0" smtClean="0"/>
              <a:t>Субсидии предоставляются субъектам МСП не допускавшим в течение последних трех лет на дату подачи документов для участия в конкурсе в уполномоченную организацию нецелевого использования субсидий либо нарушение порядка, условий, установленных при их предоставлении, за счет средств бюджетов бюджетной системы Российской Федерации;</a:t>
            </a:r>
          </a:p>
          <a:p>
            <a:endParaRPr lang="ru-RU" sz="1800" dirty="0" smtClean="0"/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762000" y="457200"/>
            <a:ext cx="8229600" cy="487362"/>
          </a:xfrm>
        </p:spPr>
        <p:txBody>
          <a:bodyPr>
            <a:noAutofit/>
          </a:bodyPr>
          <a:lstStyle/>
          <a:p>
            <a:pPr algn="l"/>
            <a:r>
              <a:rPr lang="ru-RU" sz="2000" b="1" dirty="0" smtClean="0">
                <a:solidFill>
                  <a:srgbClr val="C00000"/>
                </a:solidFill>
              </a:rPr>
              <a:t>Категории субъектов МСП, имеющих право на получение субсидий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3429000"/>
            <a:ext cx="731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В предоставлении субсидий должно быть отказано в случае, </a:t>
            </a:r>
            <a:br>
              <a:rPr lang="ru-RU" dirty="0" smtClean="0"/>
            </a:br>
            <a:r>
              <a:rPr lang="ru-RU" dirty="0" smtClean="0"/>
              <a:t>если ранее в отношении субъекта МСП было принято решение об оказании аналогичной государственной поддержки (государственной поддержки, условия оказания которой совпадают, включая форму, вид поддержки и цели ее оказания, с формой, видами и целями предоставления субсидий, установленными настоящим порядком) и сроки ее оказания не истекли.</a:t>
            </a:r>
          </a:p>
          <a:p>
            <a:endParaRPr lang="ru-RU" dirty="0"/>
          </a:p>
        </p:txBody>
      </p:sp>
      <p:pic>
        <p:nvPicPr>
          <p:cNvPr id="6" name="Рисунок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143000"/>
            <a:ext cx="990600" cy="108065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657600"/>
            <a:ext cx="990600" cy="108065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 r="66060"/>
          <a:stretch>
            <a:fillRect/>
          </a:stretch>
        </p:blipFill>
        <p:spPr bwMode="auto">
          <a:xfrm>
            <a:off x="134470" y="350102"/>
            <a:ext cx="643553" cy="792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229600" cy="808038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 smtClean="0">
                <a:solidFill>
                  <a:srgbClr val="C00000"/>
                </a:solidFill>
              </a:rPr>
              <a:t>Условия предоставления субсидии на возмещение части затрат, связанных с приобретением оборудования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1295400"/>
            <a:ext cx="45720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1600" dirty="0" smtClean="0"/>
              <a:t>Субсидии предоставляются по договорам приобретения нового и полнокомплектного оборудования и его монтажа, заключенным не ранее 01 января 2016 года</a:t>
            </a:r>
            <a:r>
              <a:rPr lang="en-US" sz="1600" dirty="0" smtClean="0"/>
              <a:t>*</a:t>
            </a:r>
            <a:r>
              <a:rPr lang="ru-RU" sz="1600" dirty="0" smtClean="0"/>
              <a:t>.</a:t>
            </a:r>
          </a:p>
          <a:p>
            <a:pPr algn="just"/>
            <a:endParaRPr lang="en-US" sz="16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/>
              <a:t>Субсидии предоставляются единовременно, в размере, указанном субъектом МСП в паспорте бизнес – проекта (инвестиционного проекта), но не более 50 % произведенных затрат: </a:t>
            </a:r>
          </a:p>
          <a:p>
            <a:pPr lvl="1" algn="just">
              <a:buFont typeface="Wingdings" pitchFamily="2" charset="2"/>
              <a:buChar char="Ø"/>
            </a:pPr>
            <a:r>
              <a:rPr lang="ru-RU" sz="1600" dirty="0" smtClean="0"/>
              <a:t>не более 15 млн. рублей действующим субъектам МСП;</a:t>
            </a:r>
          </a:p>
          <a:p>
            <a:pPr lvl="1" algn="just">
              <a:buFont typeface="Wingdings" pitchFamily="2" charset="2"/>
              <a:buChar char="Ø"/>
            </a:pPr>
            <a:r>
              <a:rPr lang="ru-RU" sz="1600" dirty="0" smtClean="0"/>
              <a:t>не более 1,5 млн. рублей начинающим субъектам МСП.</a:t>
            </a:r>
          </a:p>
          <a:p>
            <a:pPr lvl="1" algn="just"/>
            <a:endParaRPr lang="ru-RU" dirty="0" smtClean="0"/>
          </a:p>
          <a:p>
            <a:pPr lvl="1" algn="just"/>
            <a:endParaRPr lang="ru-RU" dirty="0" smtClean="0"/>
          </a:p>
          <a:p>
            <a:pPr lvl="1" algn="just"/>
            <a:endParaRPr lang="ru-RU" dirty="0" smtClean="0"/>
          </a:p>
          <a:p>
            <a:pPr algn="just"/>
            <a:r>
              <a:rPr lang="en-US" sz="1400" dirty="0" smtClean="0"/>
              <a:t>*</a:t>
            </a:r>
            <a:r>
              <a:rPr lang="ru-RU" sz="1200" dirty="0" smtClean="0"/>
              <a:t>Под новым, полнокомплектным оборудованием понимается оборудование, не эксплуатировавшееся на дату его приобретения, не требующее</a:t>
            </a:r>
            <a:r>
              <a:rPr lang="en-US" sz="1200" dirty="0" smtClean="0"/>
              <a:t> </a:t>
            </a:r>
            <a:r>
              <a:rPr lang="ru-RU" sz="1200" dirty="0" smtClean="0"/>
              <a:t>дополнительного дооборудования частями, деталями и другими механизмами в целях доведения до состояния, пригодного для использования</a:t>
            </a:r>
            <a:endParaRPr lang="ru-RU" sz="1400" dirty="0" smtClean="0"/>
          </a:p>
          <a:p>
            <a:pPr algn="just"/>
            <a:endParaRPr lang="ru-RU" sz="1400" dirty="0" smtClean="0"/>
          </a:p>
          <a:p>
            <a:pPr algn="just"/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r="66060"/>
          <a:stretch>
            <a:fillRect/>
          </a:stretch>
        </p:blipFill>
        <p:spPr bwMode="auto">
          <a:xfrm>
            <a:off x="134470" y="350102"/>
            <a:ext cx="643553" cy="792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4" descr="http://expertgroup.kz/wp-content/uploads/2014/03/oborudovanie-300x17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1524000"/>
            <a:ext cx="2857500" cy="1628776"/>
          </a:xfrm>
          <a:prstGeom prst="rect">
            <a:avLst/>
          </a:prstGeom>
          <a:noFill/>
        </p:spPr>
      </p:pic>
      <p:pic>
        <p:nvPicPr>
          <p:cNvPr id="7174" name="Picture 6" descr="http://fbm.ru/wp-content/uploads/2016/02/oborudovanie-Custom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0" y="3581400"/>
            <a:ext cx="2844800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229600" cy="808038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 smtClean="0">
                <a:solidFill>
                  <a:srgbClr val="C00000"/>
                </a:solidFill>
              </a:rPr>
              <a:t>Условия предоставления субсидии на возмещение части затрат, связанных с приобретением оборудования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1600200"/>
            <a:ext cx="81534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Необходимые условия:</a:t>
            </a:r>
          </a:p>
          <a:p>
            <a:endParaRPr lang="ru-RU" dirty="0" smtClean="0"/>
          </a:p>
          <a:p>
            <a:pPr lvl="1">
              <a:buFont typeface="Wingdings" pitchFamily="2" charset="2"/>
              <a:buChar char="ü"/>
            </a:pPr>
            <a:r>
              <a:rPr lang="ru-RU" dirty="0" smtClean="0"/>
              <a:t>достижение целевых показателей реализации бизнес-проекта (инвестиционного проекта), установленных соглашением о предоставлении субсидии;</a:t>
            </a:r>
          </a:p>
          <a:p>
            <a:pPr lvl="1"/>
            <a:endParaRPr lang="ru-RU" dirty="0" smtClean="0"/>
          </a:p>
          <a:p>
            <a:pPr lvl="1">
              <a:buFont typeface="Wingdings" pitchFamily="2" charset="2"/>
              <a:buChar char="ü"/>
            </a:pPr>
            <a:r>
              <a:rPr lang="ru-RU" dirty="0" smtClean="0"/>
              <a:t>осуществление предпринимательской деятельности в течение не менее 3 лет с момента получения субсидии;</a:t>
            </a:r>
          </a:p>
          <a:p>
            <a:pPr lvl="1"/>
            <a:endParaRPr lang="ru-RU" dirty="0" smtClean="0"/>
          </a:p>
          <a:p>
            <a:pPr lvl="1">
              <a:buFont typeface="Wingdings" pitchFamily="2" charset="2"/>
              <a:buChar char="ü"/>
            </a:pPr>
            <a:r>
              <a:rPr lang="ru-RU" dirty="0" err="1" smtClean="0"/>
              <a:t>неотчуждение</a:t>
            </a:r>
            <a:r>
              <a:rPr lang="ru-RU" dirty="0" smtClean="0"/>
              <a:t> приобретенного оборудования в течение 3 лет с момента получения субсидии.</a:t>
            </a:r>
          </a:p>
          <a:p>
            <a:pPr algn="just"/>
            <a:endParaRPr lang="ru-RU" sz="1400" dirty="0" smtClean="0"/>
          </a:p>
          <a:p>
            <a:pPr algn="just"/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r="66060"/>
          <a:stretch>
            <a:fillRect/>
          </a:stretch>
        </p:blipFill>
        <p:spPr bwMode="auto">
          <a:xfrm>
            <a:off x="134470" y="350102"/>
            <a:ext cx="643553" cy="792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ru-RU" sz="2000" b="1" dirty="0" smtClean="0">
                <a:solidFill>
                  <a:srgbClr val="C00000"/>
                </a:solidFill>
              </a:rPr>
              <a:t>Документы, предоставляемые субъектом МСП в уполномоченную организацию 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ru-RU" dirty="0" smtClean="0"/>
              <a:t>сопроводительное письмо в произвольной форме в 2 (двух) экземплярах;</a:t>
            </a:r>
          </a:p>
          <a:p>
            <a:pPr algn="just"/>
            <a:r>
              <a:rPr lang="ru-RU" dirty="0" smtClean="0"/>
              <a:t>заявка на получение субсидии по форме согласно </a:t>
            </a:r>
            <a:r>
              <a:rPr lang="ru-RU" dirty="0" smtClean="0">
                <a:hlinkClick r:id="rId2" action="ppaction://hlinkfile"/>
              </a:rPr>
              <a:t>приложению 1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справка по установленной форме, подтверждающая отсутствие у субъекта МСП неисполненной обязанности по уплате налогов, сборов, страховых взносов, пеней, штрафов, процентов, подлежащих уплате в соответствии с законодательством Российской Федерации о налогах и сборах, по состоянию </a:t>
            </a:r>
            <a:r>
              <a:rPr lang="ru-RU" b="1" dirty="0" smtClean="0"/>
              <a:t>на первое число месяца, предшествующего месяцу</a:t>
            </a:r>
            <a:r>
              <a:rPr lang="ru-RU" b="1" strike="sngStrike" dirty="0" smtClean="0"/>
              <a:t> </a:t>
            </a:r>
            <a:r>
              <a:rPr lang="ru-RU" b="1" dirty="0" smtClean="0"/>
              <a:t>подачи документов</a:t>
            </a:r>
            <a:r>
              <a:rPr lang="ru-RU" dirty="0" smtClean="0"/>
              <a:t> для участия в конкурсе;</a:t>
            </a:r>
          </a:p>
          <a:p>
            <a:pPr algn="just"/>
            <a:r>
              <a:rPr lang="ru-RU" dirty="0" smtClean="0"/>
              <a:t>расчет размера субсидии по форме согласно </a:t>
            </a:r>
            <a:r>
              <a:rPr lang="ru-RU" dirty="0" smtClean="0">
                <a:hlinkClick r:id="rId3" action="ppaction://hlinkfile"/>
              </a:rPr>
              <a:t>приложению 2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заверенные субъектом МСП копии:</a:t>
            </a:r>
          </a:p>
          <a:p>
            <a:pPr lvl="1" algn="just"/>
            <a:r>
              <a:rPr lang="ru-RU" dirty="0" smtClean="0"/>
              <a:t>договоров купли-продажи оборудования, его монтажа;</a:t>
            </a:r>
          </a:p>
          <a:p>
            <a:pPr lvl="1" algn="just"/>
            <a:r>
              <a:rPr lang="ru-RU" dirty="0" smtClean="0"/>
              <a:t>актов приема-передачи оборудования к договорам купли-продажи оборудования;</a:t>
            </a:r>
          </a:p>
          <a:p>
            <a:pPr lvl="1" algn="just"/>
            <a:r>
              <a:rPr lang="ru-RU" dirty="0" smtClean="0"/>
              <a:t>платежных поручений, подтверждающих оплату по безналичному расчету субъектами МСП приобретения оборудования, включая затраты на его монтаж, либо копии квитанций к приходно-кассовым ордерам с приложением кассовых чеков контрольно-кассовой техники, содержащих наименование продавца, дату продажи, название приобретенных товаров или услуг, их цену и количество, фамилию, инициалы и подпись продавца, заверенные продавцом оборудования, – в случае оплаты за наличный расчет;</a:t>
            </a:r>
          </a:p>
          <a:p>
            <a:pPr lvl="1" algn="just"/>
            <a:r>
              <a:rPr lang="ru-RU" dirty="0" smtClean="0"/>
              <a:t>регистров бухгалтерского учета, подтверждающих постановку на баланс оборудования;</a:t>
            </a:r>
          </a:p>
          <a:p>
            <a:pPr lvl="1" algn="just"/>
            <a:r>
              <a:rPr lang="ru-RU" dirty="0" smtClean="0"/>
              <a:t>технико-экономическое обоснование приобретения оборудования в произвольной форме;</a:t>
            </a:r>
          </a:p>
          <a:p>
            <a:pPr algn="just"/>
            <a:r>
              <a:rPr lang="ru-RU" dirty="0" smtClean="0"/>
              <a:t>паспорт бизнес-проекта (инвестиционного проекта) субъекта малого и среднего предпринимательства по форме согласно </a:t>
            </a:r>
            <a:r>
              <a:rPr lang="ru-RU" dirty="0" smtClean="0">
                <a:hlinkClick r:id="rId4" action="ppaction://hlinkfile"/>
              </a:rPr>
              <a:t>приложению 3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/>
          <a:srcRect r="66060"/>
          <a:stretch>
            <a:fillRect/>
          </a:stretch>
        </p:blipFill>
        <p:spPr bwMode="auto">
          <a:xfrm>
            <a:off x="134470" y="350102"/>
            <a:ext cx="643553" cy="792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1151</Words>
  <Application>Microsoft Office PowerPoint</Application>
  <PresentationFormat>Экран (4:3)</PresentationFormat>
  <Paragraphs>134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О финансовой поддержке субъектов малого и среднего предпринимательства</vt:lpstr>
      <vt:lpstr>Слайд 2</vt:lpstr>
      <vt:lpstr>Слайд 3</vt:lpstr>
      <vt:lpstr>Категории субъектов МСП, имеющих право на получение субсидий</vt:lpstr>
      <vt:lpstr>Категории субъектов МСП, имеющих право на получение субсидий</vt:lpstr>
      <vt:lpstr>Категории субъектов МСП, имеющих право на получение субсидий</vt:lpstr>
      <vt:lpstr>Условия предоставления субсидии на возмещение части затрат, связанных с приобретением оборудования</vt:lpstr>
      <vt:lpstr>Условия предоставления субсидии на возмещение части затрат, связанных с приобретением оборудования</vt:lpstr>
      <vt:lpstr>Документы, предоставляемые субъектом МСП в уполномоченную организацию </vt:lpstr>
      <vt:lpstr>Условия предоставления субсидий на возмещение части затрат, связанных с выплатами по передаче прав на франшизу  (паушальный взнос)</vt:lpstr>
      <vt:lpstr>Условия предоставления субсидий на возмещение части затрат, связанных с выплатами по передаче прав на франшизу  (паушальный взнос)</vt:lpstr>
      <vt:lpstr>Документы, предоставляемые субъектом МСП в уполномоченную организацию </vt:lpstr>
      <vt:lpstr>Контакты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Тюфякина Олеся Игоревна</dc:creator>
  <cp:lastModifiedBy>Тюфякина</cp:lastModifiedBy>
  <cp:revision>42</cp:revision>
  <dcterms:created xsi:type="dcterms:W3CDTF">2018-02-21T05:24:32Z</dcterms:created>
  <dcterms:modified xsi:type="dcterms:W3CDTF">2018-03-19T09:28:43Z</dcterms:modified>
</cp:coreProperties>
</file>